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2" r:id="rId6"/>
    <p:sldId id="261" r:id="rId7"/>
    <p:sldId id="264" r:id="rId8"/>
    <p:sldId id="265" r:id="rId9"/>
    <p:sldId id="266" r:id="rId10"/>
    <p:sldId id="267" r:id="rId11"/>
    <p:sldId id="268" r:id="rId12"/>
    <p:sldId id="269" r:id="rId13"/>
    <p:sldId id="270" r:id="rId14"/>
    <p:sldId id="271"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45"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357ABD-C5BF-48BE-9188-03981464E426}" type="datetimeFigureOut">
              <a:rPr lang="en-US" smtClean="0"/>
              <a:t>4/12/2017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338027-5FBE-4949-B7D8-1F71CFEEF6B8}" type="slidenum">
              <a:rPr lang="en-US" smtClean="0"/>
              <a:t>‹#›</a:t>
            </a:fld>
            <a:endParaRPr lang="en-US"/>
          </a:p>
        </p:txBody>
      </p:sp>
    </p:spTree>
    <p:extLst>
      <p:ext uri="{BB962C8B-B14F-4D97-AF65-F5344CB8AC3E}">
        <p14:creationId xmlns:p14="http://schemas.microsoft.com/office/powerpoint/2010/main" val="1046272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If I had not come and spoken to them, they would have no sin, but now they have no excuse for their sin (John 15:22)</a:t>
            </a:r>
          </a:p>
          <a:p>
            <a:pPr>
              <a:spcBef>
                <a:spcPct val="0"/>
              </a:spcBef>
            </a:pPr>
            <a:endParaRPr lang="en-US"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4023777-0BE6-42B2-A6A6-AD8E66524C8F}" type="slidenum">
              <a:rPr lang="en-US" altLang="en-US"/>
              <a:pPr fontAlgn="base">
                <a:spcBef>
                  <a:spcPct val="0"/>
                </a:spcBef>
                <a:spcAft>
                  <a:spcPct val="0"/>
                </a:spcAft>
              </a:pPr>
              <a:t>8</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BD5676-3137-4A51-8992-D8BC2670AF3F}" type="datetimeFigureOut">
              <a:rPr lang="en-US" smtClean="0"/>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C6CB5-9B7D-462A-9A08-6B020942EF96}" type="slidenum">
              <a:rPr lang="en-US" smtClean="0"/>
              <a:t>‹#›</a:t>
            </a:fld>
            <a:endParaRPr lang="en-US"/>
          </a:p>
        </p:txBody>
      </p:sp>
    </p:spTree>
    <p:extLst>
      <p:ext uri="{BB962C8B-B14F-4D97-AF65-F5344CB8AC3E}">
        <p14:creationId xmlns:p14="http://schemas.microsoft.com/office/powerpoint/2010/main" val="2190894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D5676-3137-4A51-8992-D8BC2670AF3F}" type="datetimeFigureOut">
              <a:rPr lang="en-US" smtClean="0"/>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C6CB5-9B7D-462A-9A08-6B020942EF96}" type="slidenum">
              <a:rPr lang="en-US" smtClean="0"/>
              <a:t>‹#›</a:t>
            </a:fld>
            <a:endParaRPr lang="en-US"/>
          </a:p>
        </p:txBody>
      </p:sp>
    </p:spTree>
    <p:extLst>
      <p:ext uri="{BB962C8B-B14F-4D97-AF65-F5344CB8AC3E}">
        <p14:creationId xmlns:p14="http://schemas.microsoft.com/office/powerpoint/2010/main" val="1364915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D5676-3137-4A51-8992-D8BC2670AF3F}" type="datetimeFigureOut">
              <a:rPr lang="en-US" smtClean="0"/>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C6CB5-9B7D-462A-9A08-6B020942EF96}" type="slidenum">
              <a:rPr lang="en-US" smtClean="0"/>
              <a:t>‹#›</a:t>
            </a:fld>
            <a:endParaRPr lang="en-US"/>
          </a:p>
        </p:txBody>
      </p:sp>
    </p:spTree>
    <p:extLst>
      <p:ext uri="{BB962C8B-B14F-4D97-AF65-F5344CB8AC3E}">
        <p14:creationId xmlns:p14="http://schemas.microsoft.com/office/powerpoint/2010/main" val="1329681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D5676-3137-4A51-8992-D8BC2670AF3F}" type="datetimeFigureOut">
              <a:rPr lang="en-US" smtClean="0"/>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C6CB5-9B7D-462A-9A08-6B020942EF96}" type="slidenum">
              <a:rPr lang="en-US" smtClean="0"/>
              <a:t>‹#›</a:t>
            </a:fld>
            <a:endParaRPr lang="en-US"/>
          </a:p>
        </p:txBody>
      </p:sp>
    </p:spTree>
    <p:extLst>
      <p:ext uri="{BB962C8B-B14F-4D97-AF65-F5344CB8AC3E}">
        <p14:creationId xmlns:p14="http://schemas.microsoft.com/office/powerpoint/2010/main" val="24871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BD5676-3137-4A51-8992-D8BC2670AF3F}" type="datetimeFigureOut">
              <a:rPr lang="en-US" smtClean="0"/>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C6CB5-9B7D-462A-9A08-6B020942EF96}" type="slidenum">
              <a:rPr lang="en-US" smtClean="0"/>
              <a:t>‹#›</a:t>
            </a:fld>
            <a:endParaRPr lang="en-US"/>
          </a:p>
        </p:txBody>
      </p:sp>
    </p:spTree>
    <p:extLst>
      <p:ext uri="{BB962C8B-B14F-4D97-AF65-F5344CB8AC3E}">
        <p14:creationId xmlns:p14="http://schemas.microsoft.com/office/powerpoint/2010/main" val="2101009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BD5676-3137-4A51-8992-D8BC2670AF3F}" type="datetimeFigureOut">
              <a:rPr lang="en-US" smtClean="0"/>
              <a:t>4/12/2017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C6CB5-9B7D-462A-9A08-6B020942EF96}" type="slidenum">
              <a:rPr lang="en-US" smtClean="0"/>
              <a:t>‹#›</a:t>
            </a:fld>
            <a:endParaRPr lang="en-US"/>
          </a:p>
        </p:txBody>
      </p:sp>
    </p:spTree>
    <p:extLst>
      <p:ext uri="{BB962C8B-B14F-4D97-AF65-F5344CB8AC3E}">
        <p14:creationId xmlns:p14="http://schemas.microsoft.com/office/powerpoint/2010/main" val="3670502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BD5676-3137-4A51-8992-D8BC2670AF3F}" type="datetimeFigureOut">
              <a:rPr lang="en-US" smtClean="0"/>
              <a:t>4/12/2017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EC6CB5-9B7D-462A-9A08-6B020942EF96}" type="slidenum">
              <a:rPr lang="en-US" smtClean="0"/>
              <a:t>‹#›</a:t>
            </a:fld>
            <a:endParaRPr lang="en-US"/>
          </a:p>
        </p:txBody>
      </p:sp>
    </p:spTree>
    <p:extLst>
      <p:ext uri="{BB962C8B-B14F-4D97-AF65-F5344CB8AC3E}">
        <p14:creationId xmlns:p14="http://schemas.microsoft.com/office/powerpoint/2010/main" val="1116919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BD5676-3137-4A51-8992-D8BC2670AF3F}" type="datetimeFigureOut">
              <a:rPr lang="en-US" smtClean="0"/>
              <a:t>4/12/2017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EC6CB5-9B7D-462A-9A08-6B020942EF96}" type="slidenum">
              <a:rPr lang="en-US" smtClean="0"/>
              <a:t>‹#›</a:t>
            </a:fld>
            <a:endParaRPr lang="en-US"/>
          </a:p>
        </p:txBody>
      </p:sp>
    </p:spTree>
    <p:extLst>
      <p:ext uri="{BB962C8B-B14F-4D97-AF65-F5344CB8AC3E}">
        <p14:creationId xmlns:p14="http://schemas.microsoft.com/office/powerpoint/2010/main" val="3846846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BD5676-3137-4A51-8992-D8BC2670AF3F}" type="datetimeFigureOut">
              <a:rPr lang="en-US" smtClean="0"/>
              <a:t>4/12/2017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EC6CB5-9B7D-462A-9A08-6B020942EF96}" type="slidenum">
              <a:rPr lang="en-US" smtClean="0"/>
              <a:t>‹#›</a:t>
            </a:fld>
            <a:endParaRPr lang="en-US"/>
          </a:p>
        </p:txBody>
      </p:sp>
    </p:spTree>
    <p:extLst>
      <p:ext uri="{BB962C8B-B14F-4D97-AF65-F5344CB8AC3E}">
        <p14:creationId xmlns:p14="http://schemas.microsoft.com/office/powerpoint/2010/main" val="524345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BD5676-3137-4A51-8992-D8BC2670AF3F}" type="datetimeFigureOut">
              <a:rPr lang="en-US" smtClean="0"/>
              <a:t>4/12/2017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C6CB5-9B7D-462A-9A08-6B020942EF96}" type="slidenum">
              <a:rPr lang="en-US" smtClean="0"/>
              <a:t>‹#›</a:t>
            </a:fld>
            <a:endParaRPr lang="en-US"/>
          </a:p>
        </p:txBody>
      </p:sp>
    </p:spTree>
    <p:extLst>
      <p:ext uri="{BB962C8B-B14F-4D97-AF65-F5344CB8AC3E}">
        <p14:creationId xmlns:p14="http://schemas.microsoft.com/office/powerpoint/2010/main" val="1090733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BD5676-3137-4A51-8992-D8BC2670AF3F}" type="datetimeFigureOut">
              <a:rPr lang="en-US" smtClean="0"/>
              <a:t>4/12/2017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C6CB5-9B7D-462A-9A08-6B020942EF96}" type="slidenum">
              <a:rPr lang="en-US" smtClean="0"/>
              <a:t>‹#›</a:t>
            </a:fld>
            <a:endParaRPr lang="en-US"/>
          </a:p>
        </p:txBody>
      </p:sp>
    </p:spTree>
    <p:extLst>
      <p:ext uri="{BB962C8B-B14F-4D97-AF65-F5344CB8AC3E}">
        <p14:creationId xmlns:p14="http://schemas.microsoft.com/office/powerpoint/2010/main" val="3781663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BD5676-3137-4A51-8992-D8BC2670AF3F}" type="datetimeFigureOut">
              <a:rPr lang="en-US" smtClean="0"/>
              <a:t>4/12/2017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EC6CB5-9B7D-462A-9A08-6B020942EF96}" type="slidenum">
              <a:rPr lang="en-US" smtClean="0"/>
              <a:t>‹#›</a:t>
            </a:fld>
            <a:endParaRPr lang="en-US"/>
          </a:p>
        </p:txBody>
      </p:sp>
    </p:spTree>
    <p:extLst>
      <p:ext uri="{BB962C8B-B14F-4D97-AF65-F5344CB8AC3E}">
        <p14:creationId xmlns:p14="http://schemas.microsoft.com/office/powerpoint/2010/main" val="1138774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om/url?sa=i&amp;rct=j&amp;q=&amp;esrc=s&amp;source=images&amp;cd=&amp;ved=0ahUKEwjW6cPr6p_TAhWMZiYKHR1HCW4QjRwIBw&amp;url=https%3A%2F%2Fwww.pinterest.com%2Fpwhiteaurora%2Fthe-holy-spirit-~-the-paraclete%2F&amp;psig=AFQjCNGrzQmFpuwoq8VNT3SfgFXe0sG3CA&amp;ust=1492117882864794"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fen-NKJV-30397a"/><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url?sa=i&amp;rct=j&amp;q=&amp;esrc=s&amp;source=images&amp;cd=&amp;cad=rja&amp;uact=8&amp;ved=0ahUKEwilmaC18Z_TAhXSdSYKHdNxCYYQjRwIBw&amp;url=http%3A%2F%2Fsanjosefoursquare.com%2Fsermons20072008.html&amp;bvm=bv.152180690,d.eWE&amp;psig=AFQjCNHqg0iq1W-yqRyIrbVU0aeX0Gz0Wg&amp;ust=1492119728717754"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www.google.com/url?sa=i&amp;rct=j&amp;q=&amp;esrc=s&amp;source=images&amp;cd=&amp;cad=rja&amp;uact=8&amp;ved=0ahUKEwiwxtnl8Z_TAhUDWSYKHZZfCukQjRwIBw&amp;url=http%3A%2F%2Fdominionministriesinc.org%2Fcrucified-christ%2F&amp;bvm=bv.152180690,d.eWE&amp;psig=AFQjCNEXcTPmmhbL-xCPUs2IQ2QesC9mpQ&amp;ust=1492119859162545"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url?sa=i&amp;rct=j&amp;q=&amp;esrc=s&amp;source=images&amp;cd=&amp;cad=rja&amp;uact=8&amp;ved=0ahUKEwiYr9S265_TAhUKQiYKHRmgDu0QjRwIBw&amp;url=http%3A%2F%2Fjesuscreated.org%2FBiblical%2FWho_Created.php&amp;bvm=bv.152180690,d.eWE&amp;psig=AFQjCNH0jncy5hD7aK5-9B4i3qPbEmypjw&amp;ust=149211809854289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ahUKEwjppcTZ7J_TAhWB0iYKHZHFChQQjRwIBw&amp;url=http%3A%2F%2Fwww.3angels.ca%2F2015%2F10%2F15%2Fassurance-of-salvation%2F&amp;bvm=bv.152180690,d.eWE&amp;psig=AFQjCNHMMt69dqxqkVhXozSVS2fLYi3XLw&amp;ust=1492118478139550" TargetMode="External"/><Relationship Id="rId2" Type="http://schemas.openxmlformats.org/officeDocument/2006/relationships/hyperlink" Target="http://www.biblestudytools.com/john/14-26.html"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livingingodsword.org/spirit.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google.com/url?sa=i&amp;rct=j&amp;q=&amp;esrc=s&amp;source=images&amp;cd=&amp;cad=rja&amp;uact=8&amp;ved=0ahUKEwiN88qc7p_TAhXDNiYKHRG5C0AQjRwIBw&amp;url=https%3A%2F%2Fwww.slideshare.net%2Fjackfoo%2F12-08-i-believe-in-the-holy-spirit&amp;bvm=bv.152180690,d.eWE&amp;psig=AFQjCNE_TAznW73XCCCuSdazuANwEWFm1w&amp;ust=149211887868460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fen-NKJV-26742c"/><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5080" y="762000"/>
            <a:ext cx="7772400" cy="1470025"/>
          </a:xfrm>
        </p:spPr>
        <p:txBody>
          <a:bodyPr/>
          <a:lstStyle/>
          <a:p>
            <a:r>
              <a:rPr lang="en-US" altLang="en-US" dirty="0" smtClean="0"/>
              <a:t>The mission and purpose of the Holy Spirit</a:t>
            </a:r>
            <a:endParaRPr lang="en-US" dirty="0"/>
          </a:p>
        </p:txBody>
      </p:sp>
      <p:sp>
        <p:nvSpPr>
          <p:cNvPr id="3" name="Subtitle 2"/>
          <p:cNvSpPr>
            <a:spLocks noGrp="1"/>
          </p:cNvSpPr>
          <p:nvPr>
            <p:ph type="subTitle" idx="1"/>
          </p:nvPr>
        </p:nvSpPr>
        <p:spPr/>
        <p:txBody>
          <a:bodyPr/>
          <a:lstStyle/>
          <a:p>
            <a:endParaRPr lang="en-US"/>
          </a:p>
        </p:txBody>
      </p:sp>
      <p:pic>
        <p:nvPicPr>
          <p:cNvPr id="1028" name="Picture 4" descr="Related im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2590800"/>
            <a:ext cx="3900960" cy="29287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5969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639762"/>
          </a:xfrm>
        </p:spPr>
        <p:txBody>
          <a:bodyPr/>
          <a:lstStyle/>
          <a:p>
            <a:r>
              <a:rPr lang="en-US" altLang="en-US" sz="3200" b="1" dirty="0" smtClean="0"/>
              <a:t>Convicts of Sin Through the Word of Truth</a:t>
            </a:r>
          </a:p>
        </p:txBody>
      </p:sp>
      <p:sp>
        <p:nvSpPr>
          <p:cNvPr id="3" name="Content Placeholder 2"/>
          <p:cNvSpPr>
            <a:spLocks noGrp="1"/>
          </p:cNvSpPr>
          <p:nvPr>
            <p:ph idx="1"/>
          </p:nvPr>
        </p:nvSpPr>
        <p:spPr>
          <a:xfrm>
            <a:off x="457200" y="1066800"/>
            <a:ext cx="8229600" cy="5486400"/>
          </a:xfrm>
        </p:spPr>
        <p:txBody>
          <a:bodyPr rtlCol="0">
            <a:normAutofit lnSpcReduction="10000"/>
          </a:bodyPr>
          <a:lstStyle/>
          <a:p>
            <a:pPr fontAlgn="auto">
              <a:spcAft>
                <a:spcPts val="0"/>
              </a:spcAft>
              <a:buFont typeface="Arial" pitchFamily="34" charset="0"/>
              <a:buChar char="•"/>
              <a:defRPr/>
            </a:pPr>
            <a:r>
              <a:rPr lang="en-US" b="1" dirty="0" smtClean="0">
                <a:solidFill>
                  <a:srgbClr val="FF0000"/>
                </a:solidFill>
              </a:rPr>
              <a:t>Washes, renew, regenerate us: </a:t>
            </a:r>
            <a:r>
              <a:rPr lang="en-US" sz="2200" dirty="0" smtClean="0"/>
              <a:t>not by works of righteousness which we have done, but according to His mercy He saved us, through the washing of regeneration and renewing of the Holy Spirit (Titus 3:5)</a:t>
            </a:r>
            <a:endParaRPr lang="en-US" dirty="0" smtClean="0"/>
          </a:p>
          <a:p>
            <a:pPr fontAlgn="auto">
              <a:spcAft>
                <a:spcPts val="0"/>
              </a:spcAft>
              <a:buFont typeface="Arial" pitchFamily="34" charset="0"/>
              <a:buChar char="•"/>
              <a:defRPr/>
            </a:pPr>
            <a:r>
              <a:rPr lang="en-US" b="1" dirty="0" smtClean="0">
                <a:solidFill>
                  <a:srgbClr val="FF0000"/>
                </a:solidFill>
              </a:rPr>
              <a:t>Bear witness in us that we are children of God: </a:t>
            </a:r>
            <a:r>
              <a:rPr lang="en-US" sz="2200" dirty="0" smtClean="0"/>
              <a:t>The Spirit Himself bears witness with our spirit that we are children of God (Romans 8:16)</a:t>
            </a:r>
            <a:endParaRPr lang="en-US" dirty="0" smtClean="0"/>
          </a:p>
          <a:p>
            <a:pPr fontAlgn="auto">
              <a:spcAft>
                <a:spcPts val="0"/>
              </a:spcAft>
              <a:buFont typeface="Arial" pitchFamily="34" charset="0"/>
              <a:buChar char="•"/>
              <a:defRPr/>
            </a:pPr>
            <a:r>
              <a:rPr lang="en-US" b="1" dirty="0" smtClean="0">
                <a:solidFill>
                  <a:srgbClr val="FF0000"/>
                </a:solidFill>
              </a:rPr>
              <a:t>Our guarantee and deposit of the future resurrection: </a:t>
            </a:r>
            <a:r>
              <a:rPr lang="en-US" sz="2200" dirty="0" smtClean="0"/>
              <a:t>“For we know that if our earthly house, </a:t>
            </a:r>
            <a:r>
              <a:rPr lang="en-US" sz="2200" i="1" dirty="0" smtClean="0"/>
              <a:t>this</a:t>
            </a:r>
            <a:r>
              <a:rPr lang="en-US" sz="2200" dirty="0" smtClean="0"/>
              <a:t> tent, is destroyed, we have a building from God, a house not made with hands, eternal in the heavens…</a:t>
            </a:r>
            <a:r>
              <a:rPr lang="en-US" sz="2200" baseline="30000" dirty="0" smtClean="0"/>
              <a:t> </a:t>
            </a:r>
            <a:r>
              <a:rPr lang="en-US" sz="2200" dirty="0" smtClean="0"/>
              <a:t>Now He who has prepared us for this very thing </a:t>
            </a:r>
            <a:r>
              <a:rPr lang="en-US" sz="2200" i="1" dirty="0" smtClean="0"/>
              <a:t>is</a:t>
            </a:r>
            <a:r>
              <a:rPr lang="en-US" sz="2200" dirty="0" smtClean="0"/>
              <a:t> God, who also has given us the Spirit as a guarantee. </a:t>
            </a:r>
            <a:r>
              <a:rPr lang="en-US" sz="2200" baseline="30000" dirty="0" smtClean="0"/>
              <a:t> </a:t>
            </a:r>
            <a:r>
              <a:rPr lang="en-US" sz="2200" dirty="0" smtClean="0"/>
              <a:t>So </a:t>
            </a:r>
            <a:r>
              <a:rPr lang="en-US" sz="2200" i="1" dirty="0" smtClean="0"/>
              <a:t>we are</a:t>
            </a:r>
            <a:r>
              <a:rPr lang="en-US" sz="2200" dirty="0" smtClean="0"/>
              <a:t> always confident, knowing that while we are at home in the body we are absent from the Lord.” (2 </a:t>
            </a:r>
            <a:r>
              <a:rPr lang="en-US" sz="2200" dirty="0" err="1" smtClean="0"/>
              <a:t>Cor</a:t>
            </a:r>
            <a:r>
              <a:rPr lang="en-US" sz="2200" dirty="0" smtClean="0"/>
              <a:t> 5:1-5)</a:t>
            </a:r>
          </a:p>
          <a:p>
            <a:pPr fontAlgn="auto">
              <a:spcAft>
                <a:spcPts val="0"/>
              </a:spcAft>
              <a:buFont typeface="Arial" pitchFamily="34" charset="0"/>
              <a:buChar char="•"/>
              <a:defRPr/>
            </a:pPr>
            <a:endParaRPr lang="en-US" dirty="0" smtClean="0"/>
          </a:p>
        </p:txBody>
      </p:sp>
    </p:spTree>
    <p:extLst>
      <p:ext uri="{BB962C8B-B14F-4D97-AF65-F5344CB8AC3E}">
        <p14:creationId xmlns:p14="http://schemas.microsoft.com/office/powerpoint/2010/main" val="1001214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639762"/>
          </a:xfrm>
        </p:spPr>
        <p:txBody>
          <a:bodyPr/>
          <a:lstStyle/>
          <a:p>
            <a:r>
              <a:rPr lang="en-US" altLang="en-US" sz="3200" b="1" dirty="0" smtClean="0"/>
              <a:t>Convicts of Sin Through the Word of Truth</a:t>
            </a:r>
            <a:endParaRPr lang="en-US" altLang="en-US" sz="3200" dirty="0" smtClean="0"/>
          </a:p>
        </p:txBody>
      </p:sp>
      <p:sp>
        <p:nvSpPr>
          <p:cNvPr id="3" name="Content Placeholder 2"/>
          <p:cNvSpPr>
            <a:spLocks noGrp="1"/>
          </p:cNvSpPr>
          <p:nvPr>
            <p:ph idx="1"/>
          </p:nvPr>
        </p:nvSpPr>
        <p:spPr>
          <a:xfrm>
            <a:off x="457200" y="1066800"/>
            <a:ext cx="8229600" cy="5486400"/>
          </a:xfrm>
        </p:spPr>
        <p:txBody>
          <a:bodyPr rtlCol="0">
            <a:normAutofit fontScale="70000" lnSpcReduction="20000"/>
          </a:bodyPr>
          <a:lstStyle/>
          <a:p>
            <a:pPr fontAlgn="auto">
              <a:spcAft>
                <a:spcPts val="0"/>
              </a:spcAft>
              <a:buFont typeface="Arial" pitchFamily="34" charset="0"/>
              <a:buChar char="•"/>
              <a:defRPr/>
            </a:pPr>
            <a:r>
              <a:rPr lang="en-US" b="1" dirty="0" smtClean="0">
                <a:solidFill>
                  <a:srgbClr val="FF0000"/>
                </a:solidFill>
              </a:rPr>
              <a:t>The Spirit sets us free from the law of sin and death: </a:t>
            </a:r>
            <a:r>
              <a:rPr lang="en-US" sz="2400" dirty="0" smtClean="0"/>
              <a:t>For the law of the Spirit of life in Christ Jesus has made me free from the law of sin and death. (Rom. 8:2</a:t>
            </a:r>
            <a:r>
              <a:rPr lang="en-US" dirty="0" smtClean="0"/>
              <a:t>)</a:t>
            </a:r>
          </a:p>
          <a:p>
            <a:pPr fontAlgn="auto">
              <a:spcAft>
                <a:spcPts val="0"/>
              </a:spcAft>
              <a:buFont typeface="Arial" pitchFamily="34" charset="0"/>
              <a:buChar char="•"/>
              <a:defRPr/>
            </a:pPr>
            <a:r>
              <a:rPr lang="en-US" b="1" dirty="0" smtClean="0">
                <a:solidFill>
                  <a:srgbClr val="FF0000"/>
                </a:solidFill>
              </a:rPr>
              <a:t>The Spirit brings liberty:  </a:t>
            </a:r>
            <a:r>
              <a:rPr lang="en-US" sz="2400" dirty="0" smtClean="0"/>
              <a:t>Now the Lord is the Spirit; and where the Spirit of the Lord </a:t>
            </a:r>
            <a:r>
              <a:rPr lang="en-US" sz="2400" i="1" dirty="0" smtClean="0"/>
              <a:t>is</a:t>
            </a:r>
            <a:r>
              <a:rPr lang="en-US" sz="2400" dirty="0" smtClean="0"/>
              <a:t>, there </a:t>
            </a:r>
            <a:r>
              <a:rPr lang="en-US" sz="2400" i="1" dirty="0" smtClean="0"/>
              <a:t>is</a:t>
            </a:r>
            <a:r>
              <a:rPr lang="en-US" sz="2400" dirty="0" smtClean="0"/>
              <a:t> liberty. (2 Cor. 3:17).</a:t>
            </a:r>
            <a:endParaRPr lang="en-US" dirty="0" smtClean="0"/>
          </a:p>
          <a:p>
            <a:pPr fontAlgn="auto">
              <a:spcAft>
                <a:spcPts val="0"/>
              </a:spcAft>
              <a:buFont typeface="Arial" pitchFamily="34" charset="0"/>
              <a:buChar char="•"/>
              <a:defRPr/>
            </a:pPr>
            <a:r>
              <a:rPr lang="en-US" b="1" dirty="0" smtClean="0">
                <a:solidFill>
                  <a:srgbClr val="FF0000"/>
                </a:solidFill>
              </a:rPr>
              <a:t>The Spirit enables us to wait: </a:t>
            </a:r>
            <a:r>
              <a:rPr lang="en-US" sz="2400" dirty="0" smtClean="0"/>
              <a:t>For we through the Spirit eagerly wait for the hope of righteousness by faith.</a:t>
            </a:r>
            <a:r>
              <a:rPr lang="en-US" sz="2400" b="1" dirty="0" smtClean="0">
                <a:solidFill>
                  <a:srgbClr val="FF0000"/>
                </a:solidFill>
              </a:rPr>
              <a:t> </a:t>
            </a:r>
            <a:r>
              <a:rPr lang="en-US" sz="2400" dirty="0" smtClean="0"/>
              <a:t>(Gal. 5:5).</a:t>
            </a:r>
          </a:p>
          <a:p>
            <a:pPr fontAlgn="auto">
              <a:spcAft>
                <a:spcPts val="0"/>
              </a:spcAft>
              <a:buFont typeface="Arial" pitchFamily="34" charset="0"/>
              <a:buChar char="•"/>
              <a:defRPr/>
            </a:pPr>
            <a:r>
              <a:rPr lang="en-US" b="1" dirty="0" smtClean="0">
                <a:solidFill>
                  <a:srgbClr val="FF0000"/>
                </a:solidFill>
              </a:rPr>
              <a:t>The Spirit enables us to obey the truth:  </a:t>
            </a:r>
            <a:r>
              <a:rPr lang="en-US" sz="2400" dirty="0" smtClean="0"/>
              <a:t>Since you have purified your souls in obeying the truth through the Spirit</a:t>
            </a:r>
            <a:r>
              <a:rPr lang="en-US" sz="2400" baseline="30000" dirty="0" smtClean="0"/>
              <a:t>[</a:t>
            </a:r>
            <a:r>
              <a:rPr lang="en-US" sz="2400" baseline="30000" dirty="0" smtClean="0">
                <a:hlinkClick r:id="rId2" action="ppaction://hlinkfile" tooltip="See footnote a"/>
              </a:rPr>
              <a:t>a</a:t>
            </a:r>
            <a:r>
              <a:rPr lang="en-US" sz="2400" baseline="30000" dirty="0" smtClean="0"/>
              <a:t>]</a:t>
            </a:r>
            <a:r>
              <a:rPr lang="en-US" sz="2400" dirty="0" smtClean="0"/>
              <a:t> in sincere love of the brethren, love one another fervently with a pure heart, (1 Pet. 1:22).</a:t>
            </a:r>
          </a:p>
          <a:p>
            <a:pPr fontAlgn="auto">
              <a:spcAft>
                <a:spcPts val="0"/>
              </a:spcAft>
              <a:buFont typeface="Arial" pitchFamily="34" charset="0"/>
              <a:buChar char="•"/>
              <a:defRPr/>
            </a:pPr>
            <a:r>
              <a:rPr lang="en-US" dirty="0" smtClean="0"/>
              <a:t>The Spirit comforts us (Acts 9:31).</a:t>
            </a:r>
          </a:p>
          <a:p>
            <a:pPr fontAlgn="auto">
              <a:spcAft>
                <a:spcPts val="0"/>
              </a:spcAft>
              <a:buFont typeface="Arial" pitchFamily="34" charset="0"/>
              <a:buChar char="•"/>
              <a:defRPr/>
            </a:pPr>
            <a:r>
              <a:rPr lang="en-US" dirty="0" smtClean="0"/>
              <a:t>The Spirit teaches us (1 Cor. 2:13; John 14:26).</a:t>
            </a:r>
          </a:p>
          <a:p>
            <a:pPr fontAlgn="auto">
              <a:spcAft>
                <a:spcPts val="0"/>
              </a:spcAft>
              <a:buFont typeface="Arial" pitchFamily="34" charset="0"/>
              <a:buChar char="•"/>
              <a:defRPr/>
            </a:pPr>
            <a:r>
              <a:rPr lang="en-US" dirty="0" smtClean="0"/>
              <a:t>The Spirit gives us joy (1 Thess. 1:6).</a:t>
            </a:r>
          </a:p>
          <a:p>
            <a:pPr fontAlgn="auto">
              <a:spcAft>
                <a:spcPts val="0"/>
              </a:spcAft>
              <a:buFont typeface="Arial" pitchFamily="34" charset="0"/>
              <a:buChar char="•"/>
              <a:defRPr/>
            </a:pPr>
            <a:r>
              <a:rPr lang="en-US" dirty="0" smtClean="0"/>
              <a:t>The Spirit dispenses God’s love into our hearts (Rom. 5:5).</a:t>
            </a:r>
          </a:p>
          <a:p>
            <a:pPr fontAlgn="auto">
              <a:spcAft>
                <a:spcPts val="0"/>
              </a:spcAft>
              <a:buFont typeface="Arial" pitchFamily="34" charset="0"/>
              <a:buChar char="•"/>
              <a:defRPr/>
            </a:pPr>
            <a:r>
              <a:rPr lang="en-US" dirty="0" smtClean="0"/>
              <a:t>The Spirit dwells in us (Rom. 8:9; 1 Cor. 3:16; 2 Tim. 1:14; John 14:17).</a:t>
            </a:r>
          </a:p>
          <a:p>
            <a:pPr fontAlgn="auto">
              <a:spcAft>
                <a:spcPts val="0"/>
              </a:spcAft>
              <a:buFont typeface="Arial" pitchFamily="34" charset="0"/>
              <a:buChar char="•"/>
              <a:defRPr/>
            </a:pPr>
            <a:r>
              <a:rPr lang="en-US" sz="3400" b="1" dirty="0" smtClean="0">
                <a:solidFill>
                  <a:srgbClr val="FF0000"/>
                </a:solidFill>
              </a:rPr>
              <a:t>The Spirit says “Come, Lord Jesus” along with the bride (Rev. 22:17)</a:t>
            </a:r>
          </a:p>
          <a:p>
            <a:pPr fontAlgn="auto">
              <a:spcAft>
                <a:spcPts val="0"/>
              </a:spcAft>
              <a:buFont typeface="Arial" pitchFamily="34" charset="0"/>
              <a:buChar char="•"/>
              <a:defRPr/>
            </a:pPr>
            <a:endParaRPr lang="en-US" dirty="0" smtClean="0"/>
          </a:p>
        </p:txBody>
      </p:sp>
    </p:spTree>
    <p:extLst>
      <p:ext uri="{BB962C8B-B14F-4D97-AF65-F5344CB8AC3E}">
        <p14:creationId xmlns:p14="http://schemas.microsoft.com/office/powerpoint/2010/main" val="1816656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229600" cy="944562"/>
          </a:xfrm>
        </p:spPr>
        <p:txBody>
          <a:bodyPr>
            <a:normAutofit fontScale="90000"/>
          </a:bodyPr>
          <a:lstStyle/>
          <a:p>
            <a:r>
              <a:rPr lang="en-US" altLang="en-US" dirty="0" smtClean="0"/>
              <a:t>Righteousness - Jesus goes to the Father</a:t>
            </a:r>
          </a:p>
        </p:txBody>
      </p:sp>
      <p:sp>
        <p:nvSpPr>
          <p:cNvPr id="3" name="Content Placeholder 2"/>
          <p:cNvSpPr>
            <a:spLocks noGrp="1"/>
          </p:cNvSpPr>
          <p:nvPr>
            <p:ph idx="1"/>
          </p:nvPr>
        </p:nvSpPr>
        <p:spPr>
          <a:xfrm>
            <a:off x="457200" y="1295400"/>
            <a:ext cx="8229600" cy="5257800"/>
          </a:xfrm>
        </p:spPr>
        <p:txBody>
          <a:bodyPr rtlCol="0">
            <a:normAutofit fontScale="70000" lnSpcReduction="20000"/>
          </a:bodyPr>
          <a:lstStyle/>
          <a:p>
            <a:pPr marL="0" indent="0" fontAlgn="auto">
              <a:spcAft>
                <a:spcPts val="0"/>
              </a:spcAft>
              <a:buNone/>
              <a:defRPr/>
            </a:pPr>
            <a:r>
              <a:rPr lang="en-US" dirty="0" smtClean="0"/>
              <a:t>Define: Rectitude</a:t>
            </a:r>
            <a:r>
              <a:rPr lang="en-US" dirty="0"/>
              <a:t>, justice, </a:t>
            </a:r>
            <a:r>
              <a:rPr lang="en-US" dirty="0" smtClean="0"/>
              <a:t>perfect obedience, holiness</a:t>
            </a:r>
            <a:r>
              <a:rPr lang="en-US" dirty="0"/>
              <a:t>; an essential perfection of God's </a:t>
            </a:r>
            <a:r>
              <a:rPr lang="en-US" dirty="0" smtClean="0"/>
              <a:t>character (Bible Hub)</a:t>
            </a:r>
          </a:p>
          <a:p>
            <a:pPr fontAlgn="auto">
              <a:spcAft>
                <a:spcPts val="0"/>
              </a:spcAft>
              <a:buFont typeface="Arial" pitchFamily="34" charset="0"/>
              <a:buChar char="•"/>
              <a:defRPr/>
            </a:pPr>
            <a:r>
              <a:rPr lang="en-US" b="1" dirty="0" smtClean="0"/>
              <a:t>The Gospel and its plan:</a:t>
            </a:r>
            <a:r>
              <a:rPr lang="en-US" sz="2400" b="1" dirty="0" smtClean="0"/>
              <a:t> </a:t>
            </a:r>
            <a:r>
              <a:rPr lang="en-US" sz="2400" dirty="0" smtClean="0"/>
              <a:t>For in it the righteousness of God is revealed from faith to faith; as it is written, “The just shall live by faith.” (Rom 1:17)</a:t>
            </a:r>
          </a:p>
          <a:p>
            <a:pPr fontAlgn="auto">
              <a:spcAft>
                <a:spcPts val="0"/>
              </a:spcAft>
              <a:buFont typeface="Arial" pitchFamily="34" charset="0"/>
              <a:buChar char="•"/>
              <a:defRPr/>
            </a:pPr>
            <a:endParaRPr lang="en-US" sz="2400" dirty="0" smtClean="0"/>
          </a:p>
          <a:p>
            <a:pPr fontAlgn="auto">
              <a:spcAft>
                <a:spcPts val="0"/>
              </a:spcAft>
              <a:buFont typeface="Arial" pitchFamily="34" charset="0"/>
              <a:buChar char="•"/>
              <a:defRPr/>
            </a:pPr>
            <a:r>
              <a:rPr lang="en-US" b="1" dirty="0" smtClean="0"/>
              <a:t>By Faith not self-righteousness</a:t>
            </a:r>
            <a:r>
              <a:rPr lang="en-US" sz="2400" dirty="0" smtClean="0"/>
              <a:t>: and be found in Him, not having my own righteousness, which </a:t>
            </a:r>
            <a:r>
              <a:rPr lang="en-US" sz="2400" i="1" dirty="0" smtClean="0"/>
              <a:t>is</a:t>
            </a:r>
            <a:r>
              <a:rPr lang="en-US" sz="2400" dirty="0" smtClean="0"/>
              <a:t> from the law, but that which </a:t>
            </a:r>
            <a:r>
              <a:rPr lang="en-US" sz="2400" i="1" dirty="0" smtClean="0"/>
              <a:t>is</a:t>
            </a:r>
            <a:r>
              <a:rPr lang="en-US" sz="2400" dirty="0" smtClean="0"/>
              <a:t> through faith in Christ, the righteousness which is from God by faith </a:t>
            </a:r>
            <a:r>
              <a:rPr lang="en-US" sz="2400" b="1" dirty="0" smtClean="0"/>
              <a:t>( Phil 3:9)</a:t>
            </a:r>
          </a:p>
          <a:p>
            <a:pPr fontAlgn="auto">
              <a:spcAft>
                <a:spcPts val="0"/>
              </a:spcAft>
              <a:buFont typeface="Arial" pitchFamily="34" charset="0"/>
              <a:buChar char="•"/>
              <a:defRPr/>
            </a:pPr>
            <a:endParaRPr lang="en-US" sz="2000" dirty="0" smtClean="0"/>
          </a:p>
          <a:p>
            <a:r>
              <a:rPr lang="en-US" sz="3300" b="1" dirty="0" smtClean="0"/>
              <a:t>Jesus is our righteousness: </a:t>
            </a:r>
            <a:r>
              <a:rPr lang="en-US" sz="2900" dirty="0"/>
              <a:t>Romans </a:t>
            </a:r>
            <a:r>
              <a:rPr lang="en-US" sz="2900" dirty="0" smtClean="0"/>
              <a:t>10:4</a:t>
            </a:r>
            <a:r>
              <a:rPr lang="en-US" sz="2900" dirty="0"/>
              <a:t> </a:t>
            </a:r>
            <a:r>
              <a:rPr lang="en-US" sz="2900" dirty="0" smtClean="0"/>
              <a:t>For </a:t>
            </a:r>
            <a:r>
              <a:rPr lang="en-US" sz="2900" dirty="0"/>
              <a:t>Christ is the end of the law for righteousness to everyone who believes. </a:t>
            </a:r>
          </a:p>
          <a:p>
            <a:endParaRPr lang="en-US" sz="3300" dirty="0" smtClean="0"/>
          </a:p>
          <a:p>
            <a:r>
              <a:rPr lang="en-US" sz="3300" b="1" dirty="0" smtClean="0"/>
              <a:t>We have to be like Him Perfect and Holy</a:t>
            </a:r>
            <a:r>
              <a:rPr lang="en-US" sz="2400" dirty="0" smtClean="0"/>
              <a:t>: </a:t>
            </a:r>
            <a:r>
              <a:rPr lang="en-US" sz="2400" b="1" dirty="0"/>
              <a:t>1 </a:t>
            </a:r>
            <a:r>
              <a:rPr lang="en-US" sz="2400" b="1" dirty="0" smtClean="0"/>
              <a:t>John 3:7 - </a:t>
            </a:r>
            <a:r>
              <a:rPr lang="en-US" sz="2400" dirty="0" smtClean="0"/>
              <a:t>Little </a:t>
            </a:r>
            <a:r>
              <a:rPr lang="en-US" sz="2400" dirty="0"/>
              <a:t>children, let no one deceive you. Whoever practices righteousness is righteous, as he is righteous. </a:t>
            </a:r>
            <a:endParaRPr lang="en-US" sz="2400" dirty="0" smtClean="0"/>
          </a:p>
          <a:p>
            <a:endParaRPr lang="en-US" sz="2400" dirty="0"/>
          </a:p>
          <a:p>
            <a:pPr fontAlgn="auto">
              <a:spcAft>
                <a:spcPts val="0"/>
              </a:spcAft>
              <a:buFont typeface="Arial" pitchFamily="34" charset="0"/>
              <a:buChar char="•"/>
              <a:defRPr/>
            </a:pPr>
            <a:endParaRPr lang="en-US" sz="2400" dirty="0" smtClean="0"/>
          </a:p>
          <a:p>
            <a:pPr marL="0" indent="0" algn="ctr" fontAlgn="auto">
              <a:spcAft>
                <a:spcPts val="0"/>
              </a:spcAft>
              <a:buNone/>
              <a:defRPr/>
            </a:pPr>
            <a:r>
              <a:rPr lang="en-US" b="1" dirty="0" smtClean="0"/>
              <a:t>At the Cross sins were paid but on the throne He is our righteousness</a:t>
            </a:r>
            <a:endParaRPr lang="en-US" sz="4000" b="1" dirty="0" smtClean="0"/>
          </a:p>
        </p:txBody>
      </p:sp>
    </p:spTree>
    <p:extLst>
      <p:ext uri="{BB962C8B-B14F-4D97-AF65-F5344CB8AC3E}">
        <p14:creationId xmlns:p14="http://schemas.microsoft.com/office/powerpoint/2010/main" val="125617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229600" cy="944562"/>
          </a:xfrm>
        </p:spPr>
        <p:txBody>
          <a:bodyPr>
            <a:normAutofit fontScale="90000"/>
          </a:bodyPr>
          <a:lstStyle/>
          <a:p>
            <a:r>
              <a:rPr lang="en-US" altLang="en-US" dirty="0" smtClean="0"/>
              <a:t>Righteousness - Jesus goes to the Father</a:t>
            </a:r>
          </a:p>
        </p:txBody>
      </p:sp>
      <p:sp>
        <p:nvSpPr>
          <p:cNvPr id="3" name="Content Placeholder 2"/>
          <p:cNvSpPr>
            <a:spLocks noGrp="1"/>
          </p:cNvSpPr>
          <p:nvPr>
            <p:ph idx="1"/>
          </p:nvPr>
        </p:nvSpPr>
        <p:spPr>
          <a:xfrm>
            <a:off x="457200" y="1295400"/>
            <a:ext cx="8229600" cy="5257800"/>
          </a:xfrm>
        </p:spPr>
        <p:txBody>
          <a:bodyPr rtlCol="0">
            <a:normAutofit fontScale="62500" lnSpcReduction="20000"/>
          </a:bodyPr>
          <a:lstStyle/>
          <a:p>
            <a:pPr marL="0" indent="0" fontAlgn="auto">
              <a:spcAft>
                <a:spcPts val="0"/>
              </a:spcAft>
              <a:buNone/>
              <a:defRPr/>
            </a:pPr>
            <a:r>
              <a:rPr lang="en-US" dirty="0" smtClean="0"/>
              <a:t>Define: Rectitude</a:t>
            </a:r>
            <a:r>
              <a:rPr lang="en-US" dirty="0"/>
              <a:t>, justice, </a:t>
            </a:r>
            <a:r>
              <a:rPr lang="en-US" dirty="0" smtClean="0"/>
              <a:t>perfect obedience, holiness</a:t>
            </a:r>
            <a:r>
              <a:rPr lang="en-US" dirty="0"/>
              <a:t>; an essential perfection of God's </a:t>
            </a:r>
            <a:r>
              <a:rPr lang="en-US" dirty="0" smtClean="0"/>
              <a:t>character (Bible Hub)</a:t>
            </a:r>
          </a:p>
          <a:p>
            <a:pPr marL="0" indent="0" fontAlgn="auto">
              <a:spcAft>
                <a:spcPts val="0"/>
              </a:spcAft>
              <a:buNone/>
              <a:defRPr/>
            </a:pPr>
            <a:endParaRPr lang="en-US" dirty="0" smtClean="0"/>
          </a:p>
          <a:p>
            <a:r>
              <a:rPr lang="en-US" sz="2900" b="1" dirty="0" smtClean="0"/>
              <a:t>God has revealed His righteousness by:</a:t>
            </a:r>
          </a:p>
          <a:p>
            <a:pPr lvl="1"/>
            <a:r>
              <a:rPr lang="en-US" sz="2600" b="1" dirty="0" smtClean="0"/>
              <a:t>His will and Word </a:t>
            </a:r>
            <a:r>
              <a:rPr lang="en-US" sz="1600" dirty="0" smtClean="0"/>
              <a:t>(Deuteronomy 4:5-8; see also Psalm 33:4)</a:t>
            </a:r>
            <a:endParaRPr lang="en-US" sz="2600" b="1" dirty="0" smtClean="0"/>
          </a:p>
          <a:p>
            <a:pPr lvl="1"/>
            <a:r>
              <a:rPr lang="en-US" sz="2600" b="1" dirty="0" smtClean="0"/>
              <a:t>righteousness in saving sinners: “</a:t>
            </a:r>
            <a:r>
              <a:rPr lang="en-US" sz="2600" dirty="0" smtClean="0"/>
              <a:t>By His knowledge the Righteous One, My Servant, will justify the many, As He will bear their iniquities” (Isaiah 53:11)</a:t>
            </a:r>
            <a:endParaRPr lang="en-US" sz="2600" b="1" dirty="0" smtClean="0"/>
          </a:p>
          <a:p>
            <a:pPr lvl="1"/>
            <a:r>
              <a:rPr lang="en-US" sz="2600" b="1" dirty="0" smtClean="0"/>
              <a:t>His Instructions to men- </a:t>
            </a:r>
            <a:r>
              <a:rPr lang="en-US" sz="2600" dirty="0" smtClean="0"/>
              <a:t>“Good and upright is the LORD; Therefore He instructs sinners in the way” (Psalm 25:8)</a:t>
            </a:r>
          </a:p>
          <a:p>
            <a:pPr lvl="1"/>
            <a:r>
              <a:rPr lang="en-US" sz="2600" b="1" dirty="0" smtClean="0"/>
              <a:t>Fulfilling His purpose</a:t>
            </a:r>
            <a:r>
              <a:rPr lang="en-US" sz="2600" dirty="0" smtClean="0"/>
              <a:t>: “…You have kept your promise because you are righteous” (Nehemiah 9:8)</a:t>
            </a:r>
          </a:p>
          <a:p>
            <a:pPr lvl="1"/>
            <a:r>
              <a:rPr lang="en-US" sz="2600" b="1" dirty="0" smtClean="0"/>
              <a:t>Bu Judging His enemies</a:t>
            </a:r>
            <a:r>
              <a:rPr lang="en-US" sz="2600" dirty="0" smtClean="0"/>
              <a:t>: “Before the LORD, for He is coming; For He is coming to judge the earth. He will judge the world in righteousness, And the peoples in His faithfulness” (Psalm 96:13)</a:t>
            </a:r>
          </a:p>
          <a:p>
            <a:pPr lvl="1"/>
            <a:r>
              <a:rPr lang="en-US" sz="2600" b="1" dirty="0" smtClean="0"/>
              <a:t>The way He rules </a:t>
            </a:r>
            <a:r>
              <a:rPr lang="en-US" sz="2600" dirty="0" smtClean="0"/>
              <a:t>(</a:t>
            </a:r>
            <a:r>
              <a:rPr lang="en-US" sz="2300" dirty="0" smtClean="0"/>
              <a:t>Psalm 89:14, see also Psalm 97:2).</a:t>
            </a:r>
            <a:endParaRPr lang="en-US" sz="2600" b="1" dirty="0" smtClean="0"/>
          </a:p>
          <a:p>
            <a:pPr lvl="1"/>
            <a:r>
              <a:rPr lang="en-US" sz="2600" b="1" dirty="0" smtClean="0"/>
              <a:t>His hatred and in His anger </a:t>
            </a:r>
            <a:r>
              <a:rPr lang="en-US" sz="2300" dirty="0" smtClean="0"/>
              <a:t>(Psalm 7:11)</a:t>
            </a:r>
            <a:endParaRPr lang="en-US" sz="2600" b="1" dirty="0" smtClean="0"/>
          </a:p>
          <a:p>
            <a:pPr lvl="1"/>
            <a:r>
              <a:rPr lang="en-US" sz="2600" b="1" dirty="0" smtClean="0"/>
              <a:t>His protection of the poor and the afflicted</a:t>
            </a:r>
            <a:r>
              <a:rPr lang="en-US" sz="2600" dirty="0" smtClean="0"/>
              <a:t> (</a:t>
            </a:r>
            <a:r>
              <a:rPr lang="en-US" sz="2300" dirty="0" smtClean="0"/>
              <a:t>Psalm 140:12; see also Psalm 12:5; 82; 116:6)</a:t>
            </a:r>
            <a:endParaRPr lang="en-US" sz="2600" b="1" dirty="0" smtClean="0"/>
          </a:p>
          <a:p>
            <a:pPr lvl="1"/>
            <a:r>
              <a:rPr lang="en-US" sz="2600" b="1" dirty="0" smtClean="0"/>
              <a:t>He shows mercy and compassion </a:t>
            </a:r>
            <a:r>
              <a:rPr lang="en-US" sz="2300" dirty="0" smtClean="0"/>
              <a:t>(Psalm 116:5-6).</a:t>
            </a:r>
            <a:endParaRPr lang="en-US" sz="2600" dirty="0" smtClean="0"/>
          </a:p>
          <a:p>
            <a:endParaRPr lang="en-US" sz="2400" dirty="0">
              <a:solidFill>
                <a:srgbClr val="C00000"/>
              </a:solidFill>
            </a:endParaRPr>
          </a:p>
          <a:p>
            <a:pPr fontAlgn="auto">
              <a:spcAft>
                <a:spcPts val="0"/>
              </a:spcAft>
              <a:buFont typeface="Arial" pitchFamily="34" charset="0"/>
              <a:buChar char="•"/>
              <a:defRPr/>
            </a:pPr>
            <a:endParaRPr lang="en-US" sz="2400" dirty="0" smtClean="0">
              <a:solidFill>
                <a:srgbClr val="C00000"/>
              </a:solidFill>
            </a:endParaRPr>
          </a:p>
          <a:p>
            <a:pPr marL="0" indent="0" algn="ctr" fontAlgn="auto">
              <a:spcAft>
                <a:spcPts val="0"/>
              </a:spcAft>
              <a:buNone/>
              <a:defRPr/>
            </a:pPr>
            <a:r>
              <a:rPr lang="en-US" b="1" dirty="0" smtClean="0">
                <a:solidFill>
                  <a:srgbClr val="C00000"/>
                </a:solidFill>
              </a:rPr>
              <a:t>At the Cross sins were paid but on the throne He is our righteousness</a:t>
            </a:r>
            <a:endParaRPr lang="en-US" sz="4000" b="1" dirty="0" smtClean="0">
              <a:solidFill>
                <a:srgbClr val="C00000"/>
              </a:solidFill>
            </a:endParaRPr>
          </a:p>
        </p:txBody>
      </p:sp>
    </p:spTree>
    <p:extLst>
      <p:ext uri="{BB962C8B-B14F-4D97-AF65-F5344CB8AC3E}">
        <p14:creationId xmlns:p14="http://schemas.microsoft.com/office/powerpoint/2010/main" val="3464406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04800" y="274638"/>
            <a:ext cx="8382000" cy="868362"/>
          </a:xfrm>
        </p:spPr>
        <p:txBody>
          <a:bodyPr/>
          <a:lstStyle/>
          <a:p>
            <a:r>
              <a:rPr lang="en-US" altLang="en-US" sz="3600" dirty="0" smtClean="0"/>
              <a:t>Judgment – The ruler of this world </a:t>
            </a:r>
            <a:r>
              <a:rPr lang="en-US" altLang="en-US" sz="3600" b="1" dirty="0" smtClean="0">
                <a:solidFill>
                  <a:srgbClr val="C00000"/>
                </a:solidFill>
              </a:rPr>
              <a:t>is</a:t>
            </a:r>
            <a:r>
              <a:rPr lang="en-US" altLang="en-US" sz="3600" dirty="0" smtClean="0"/>
              <a:t> judged </a:t>
            </a:r>
          </a:p>
        </p:txBody>
      </p:sp>
      <p:sp>
        <p:nvSpPr>
          <p:cNvPr id="13315" name="Content Placeholder 2"/>
          <p:cNvSpPr>
            <a:spLocks noGrp="1"/>
          </p:cNvSpPr>
          <p:nvPr>
            <p:ph idx="1"/>
          </p:nvPr>
        </p:nvSpPr>
        <p:spPr>
          <a:xfrm>
            <a:off x="457200" y="1219200"/>
            <a:ext cx="8229600" cy="4906963"/>
          </a:xfrm>
        </p:spPr>
        <p:txBody>
          <a:bodyPr>
            <a:normAutofit fontScale="92500" lnSpcReduction="10000"/>
          </a:bodyPr>
          <a:lstStyle/>
          <a:p>
            <a:pPr marL="0" indent="0">
              <a:buNone/>
            </a:pPr>
            <a:r>
              <a:rPr lang="en-US" sz="2000" dirty="0" smtClean="0"/>
              <a:t>The act or process of the mind in comparing its ideas, to find their agreement or disagreement, and to ascertain truth; or the process of examining facts and arguments, to ascertain propriety and justice; or the process of examining the relations between one proposition and another (KJV Dictionary)</a:t>
            </a:r>
          </a:p>
          <a:p>
            <a:pPr marL="0" indent="0">
              <a:buNone/>
            </a:pPr>
            <a:r>
              <a:rPr lang="en-US" sz="1600" b="1" dirty="0" smtClean="0">
                <a:solidFill>
                  <a:srgbClr val="C00000"/>
                </a:solidFill>
              </a:rPr>
              <a:t>John </a:t>
            </a:r>
            <a:r>
              <a:rPr lang="en-US" sz="1600" b="1" dirty="0" smtClean="0">
                <a:solidFill>
                  <a:srgbClr val="C00000"/>
                </a:solidFill>
              </a:rPr>
              <a:t>5 -  </a:t>
            </a:r>
            <a:r>
              <a:rPr lang="en-US" sz="1600" dirty="0" smtClean="0">
                <a:effectLst/>
              </a:rPr>
              <a:t>The Father has committed all judgment to the Son</a:t>
            </a:r>
            <a:r>
              <a:rPr lang="en-US" sz="1600" dirty="0" smtClean="0">
                <a:effectLst/>
              </a:rPr>
              <a:t>.</a:t>
            </a:r>
            <a:endParaRPr lang="en-US" sz="1600" dirty="0" smtClean="0">
              <a:effectLst/>
            </a:endParaRPr>
          </a:p>
          <a:p>
            <a:pPr marL="0" indent="0">
              <a:buNone/>
            </a:pPr>
            <a:r>
              <a:rPr lang="en-US" sz="1600" b="1" dirty="0" smtClean="0">
                <a:solidFill>
                  <a:srgbClr val="C00000"/>
                </a:solidFill>
              </a:rPr>
              <a:t>Romans 8:1 </a:t>
            </a:r>
            <a:r>
              <a:rPr lang="en-US" sz="1600" b="1" dirty="0" smtClean="0"/>
              <a:t>- </a:t>
            </a:r>
            <a:r>
              <a:rPr lang="en-US" sz="1600" dirty="0" smtClean="0"/>
              <a:t>There is therefore now no condemnation to them which are in Christ Jesus, who walk not after the flesh, but after the Spirit</a:t>
            </a:r>
            <a:r>
              <a:rPr lang="en-US" sz="1600" dirty="0" smtClean="0"/>
              <a:t>.</a:t>
            </a:r>
            <a:endParaRPr lang="en-US" sz="1600" dirty="0" smtClean="0"/>
          </a:p>
          <a:p>
            <a:pPr marL="0" indent="0">
              <a:buNone/>
            </a:pPr>
            <a:r>
              <a:rPr lang="en-US" sz="1600" b="1" dirty="0">
                <a:solidFill>
                  <a:srgbClr val="C00000"/>
                </a:solidFill>
              </a:rPr>
              <a:t>Romans 5:1-21</a:t>
            </a:r>
            <a:r>
              <a:rPr lang="en-US" sz="1600" dirty="0">
                <a:solidFill>
                  <a:srgbClr val="C00000"/>
                </a:solidFill>
              </a:rPr>
              <a:t> </a:t>
            </a:r>
            <a:r>
              <a:rPr lang="en-US" sz="1600" dirty="0"/>
              <a:t>- Therefore being justified by faith, we have peace with God through our Lord Jesus </a:t>
            </a:r>
            <a:r>
              <a:rPr lang="en-US" sz="1600" dirty="0" smtClean="0"/>
              <a:t>Christ</a:t>
            </a:r>
            <a:endParaRPr lang="en-US" sz="1600" dirty="0" smtClean="0"/>
          </a:p>
          <a:p>
            <a:pPr marL="0" indent="0">
              <a:buNone/>
            </a:pPr>
            <a:r>
              <a:rPr lang="en-US" altLang="en-US" sz="1600" b="1" dirty="0" smtClean="0">
                <a:solidFill>
                  <a:srgbClr val="C00000"/>
                </a:solidFill>
              </a:rPr>
              <a:t>Ecclesiastes 12:14 </a:t>
            </a:r>
            <a:r>
              <a:rPr lang="en-US" altLang="en-US" sz="1600" b="1" dirty="0" smtClean="0"/>
              <a:t>- </a:t>
            </a:r>
            <a:r>
              <a:rPr lang="en-US" sz="1600" dirty="0" smtClean="0"/>
              <a:t>For God will bring every work into judgment,</a:t>
            </a:r>
            <a:br>
              <a:rPr lang="en-US" sz="1600" dirty="0" smtClean="0"/>
            </a:br>
            <a:r>
              <a:rPr lang="en-US" sz="1600" dirty="0" smtClean="0"/>
              <a:t>Including every secret thing, whether good or evil</a:t>
            </a:r>
            <a:r>
              <a:rPr lang="en-US" sz="1600" dirty="0" smtClean="0"/>
              <a:t>!!</a:t>
            </a:r>
          </a:p>
          <a:p>
            <a:pPr marL="0" indent="0">
              <a:buNone/>
            </a:pPr>
            <a:r>
              <a:rPr lang="en-US" sz="1600" b="1" dirty="0">
                <a:solidFill>
                  <a:srgbClr val="C00000"/>
                </a:solidFill>
              </a:rPr>
              <a:t>Revelation </a:t>
            </a:r>
            <a:r>
              <a:rPr lang="en-US" sz="1600" b="1" dirty="0" smtClean="0">
                <a:solidFill>
                  <a:srgbClr val="C00000"/>
                </a:solidFill>
              </a:rPr>
              <a:t>20:1-3 </a:t>
            </a:r>
            <a:r>
              <a:rPr lang="en-US" sz="1600" dirty="0" smtClean="0"/>
              <a:t>-Then </a:t>
            </a:r>
            <a:r>
              <a:rPr lang="en-US" sz="1600" dirty="0"/>
              <a:t>I saw an angel coming down from heaven, holding the key of the abyss and a great chain in his hand. And he laid hold of the dragon, the serpent of old, who is the devil and Satan, and bound him for a thousand years; and he threw him into the abyss, and shut it and sealed it over him, so that he would not deceive the nations any longer, until the thousand years were completed; after these things he must be released for a short time. </a:t>
            </a:r>
          </a:p>
          <a:p>
            <a:pPr marL="0" indent="0">
              <a:buNone/>
            </a:pPr>
            <a:r>
              <a:rPr lang="en-US" sz="1600" b="1" dirty="0" smtClean="0">
                <a:solidFill>
                  <a:srgbClr val="C00000"/>
                </a:solidFill>
              </a:rPr>
              <a:t>Revelation 20:13-14 </a:t>
            </a:r>
            <a:r>
              <a:rPr lang="en-US" sz="1600" dirty="0" smtClean="0"/>
              <a:t>- And </a:t>
            </a:r>
            <a:r>
              <a:rPr lang="en-US" sz="1600" dirty="0"/>
              <a:t>the sea gave up the dead which were in it, and death and Hades gave up the dead which were in them; and they were judged, every one of them according to their deeds. Then death and Hades were thrown into the lake of fire This is the second death, the lake of fire.</a:t>
            </a:r>
          </a:p>
          <a:p>
            <a:pPr marL="0" indent="0">
              <a:buNone/>
            </a:pPr>
            <a:endParaRPr lang="en-US" altLang="en-US" sz="1800" dirty="0" smtClean="0"/>
          </a:p>
        </p:txBody>
      </p:sp>
    </p:spTree>
    <p:extLst>
      <p:ext uri="{BB962C8B-B14F-4D97-AF65-F5344CB8AC3E}">
        <p14:creationId xmlns:p14="http://schemas.microsoft.com/office/powerpoint/2010/main" val="4043484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Judgment - Be Careful</a:t>
            </a:r>
            <a:endParaRPr lang="en-US" dirty="0"/>
          </a:p>
        </p:txBody>
      </p:sp>
      <p:sp>
        <p:nvSpPr>
          <p:cNvPr id="3" name="Content Placeholder 2"/>
          <p:cNvSpPr>
            <a:spLocks noGrp="1"/>
          </p:cNvSpPr>
          <p:nvPr>
            <p:ph idx="1"/>
          </p:nvPr>
        </p:nvSpPr>
        <p:spPr>
          <a:xfrm>
            <a:off x="457200" y="1219200"/>
            <a:ext cx="8229600" cy="4906963"/>
          </a:xfrm>
        </p:spPr>
        <p:txBody>
          <a:bodyPr/>
          <a:lstStyle/>
          <a:p>
            <a:pPr marL="514350" indent="-514350">
              <a:buFont typeface="+mj-lt"/>
              <a:buAutoNum type="arabicPeriod"/>
            </a:pPr>
            <a:r>
              <a:rPr lang="en-US" dirty="0" smtClean="0"/>
              <a:t>Judgment against </a:t>
            </a:r>
            <a:r>
              <a:rPr lang="en-US" dirty="0" smtClean="0">
                <a:solidFill>
                  <a:srgbClr val="C00000"/>
                </a:solidFill>
              </a:rPr>
              <a:t>GOD – blasphemy </a:t>
            </a:r>
          </a:p>
          <a:p>
            <a:pPr marL="514350" indent="-514350">
              <a:buFont typeface="+mj-lt"/>
              <a:buAutoNum type="arabicPeriod"/>
            </a:pPr>
            <a:r>
              <a:rPr lang="en-US" dirty="0" smtClean="0"/>
              <a:t>Judgment against </a:t>
            </a:r>
            <a:r>
              <a:rPr lang="en-US" dirty="0" smtClean="0">
                <a:solidFill>
                  <a:srgbClr val="C00000"/>
                </a:solidFill>
              </a:rPr>
              <a:t>SELF – self-condemnation </a:t>
            </a:r>
          </a:p>
          <a:p>
            <a:pPr marL="0" indent="0">
              <a:buNone/>
            </a:pPr>
            <a:r>
              <a:rPr lang="en-US" sz="2000" dirty="0" smtClean="0">
                <a:solidFill>
                  <a:srgbClr val="C00000"/>
                </a:solidFill>
              </a:rPr>
              <a:t>(</a:t>
            </a:r>
            <a:r>
              <a:rPr lang="en-US" sz="2000" dirty="0" smtClean="0"/>
              <a:t>1 John 3:16-24 - For if our heart condemns us, God is greater than our heart, and knows all things.</a:t>
            </a:r>
            <a:r>
              <a:rPr lang="en-US" sz="2000" dirty="0" smtClean="0">
                <a:solidFill>
                  <a:srgbClr val="C00000"/>
                </a:solidFill>
              </a:rPr>
              <a:t>)</a:t>
            </a:r>
          </a:p>
          <a:p>
            <a:pPr marL="514350" indent="-514350">
              <a:buFont typeface="+mj-lt"/>
              <a:buAutoNum type="arabicPeriod" startAt="3"/>
            </a:pPr>
            <a:r>
              <a:rPr lang="en-US" dirty="0" smtClean="0"/>
              <a:t>Judgment against </a:t>
            </a:r>
            <a:r>
              <a:rPr lang="en-US" dirty="0" smtClean="0">
                <a:solidFill>
                  <a:srgbClr val="C00000"/>
                </a:solidFill>
              </a:rPr>
              <a:t>OTHERS </a:t>
            </a:r>
            <a:r>
              <a:rPr lang="en-US" dirty="0" smtClean="0">
                <a:solidFill>
                  <a:srgbClr val="C00000"/>
                </a:solidFill>
              </a:rPr>
              <a:t>– lack of love </a:t>
            </a:r>
          </a:p>
          <a:p>
            <a:pPr marL="1371600" indent="-285750"/>
            <a:r>
              <a:rPr lang="en-US" sz="2000" dirty="0" smtClean="0"/>
              <a:t>B</a:t>
            </a:r>
            <a:r>
              <a:rPr lang="en-US" sz="2000" dirty="0" smtClean="0">
                <a:effectLst/>
              </a:rPr>
              <a:t>iased </a:t>
            </a:r>
            <a:r>
              <a:rPr lang="en-US" sz="2000" dirty="0" smtClean="0">
                <a:effectLst/>
              </a:rPr>
              <a:t>by </a:t>
            </a:r>
            <a:r>
              <a:rPr lang="en-US" sz="2000" dirty="0" smtClean="0">
                <a:effectLst/>
              </a:rPr>
              <a:t>prejudice</a:t>
            </a:r>
          </a:p>
          <a:p>
            <a:pPr marL="1371600" indent="-285750"/>
            <a:r>
              <a:rPr lang="en-US" sz="2000" dirty="0" smtClean="0"/>
              <a:t>Jealousy, pride</a:t>
            </a:r>
            <a:endParaRPr lang="en-US" sz="2000" dirty="0" smtClean="0">
              <a:effectLst/>
            </a:endParaRPr>
          </a:p>
          <a:p>
            <a:pPr marL="1371600" indent="-285750"/>
            <a:r>
              <a:rPr lang="en-US" sz="2000" dirty="0" smtClean="0"/>
              <a:t>Determined the truths by assumptions and not facts</a:t>
            </a:r>
          </a:p>
          <a:p>
            <a:pPr marL="1371600" indent="-285750"/>
            <a:r>
              <a:rPr lang="en-US" sz="2000" dirty="0" smtClean="0">
                <a:effectLst/>
              </a:rPr>
              <a:t>Passing sentence</a:t>
            </a:r>
          </a:p>
          <a:p>
            <a:pPr marL="1371600" indent="-285750"/>
            <a:r>
              <a:rPr lang="en-US" sz="2000" dirty="0" smtClean="0">
                <a:effectLst/>
              </a:rPr>
              <a:t>Determination; decision</a:t>
            </a:r>
          </a:p>
          <a:p>
            <a:pPr marL="1371600" indent="-285750"/>
            <a:r>
              <a:rPr lang="en-US" sz="2000" dirty="0" smtClean="0">
                <a:effectLst/>
              </a:rPr>
              <a:t>Opinion; notion</a:t>
            </a:r>
          </a:p>
          <a:p>
            <a:endParaRPr lang="en-US" dirty="0" smtClean="0">
              <a:effectLst/>
            </a:endParaRPr>
          </a:p>
          <a:p>
            <a:endParaRPr lang="en-US" dirty="0"/>
          </a:p>
        </p:txBody>
      </p:sp>
    </p:spTree>
    <p:extLst>
      <p:ext uri="{BB962C8B-B14F-4D97-AF65-F5344CB8AC3E}">
        <p14:creationId xmlns:p14="http://schemas.microsoft.com/office/powerpoint/2010/main" val="1791966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effectLst/>
            </a:endParaRPr>
          </a:p>
          <a:p>
            <a:endParaRPr lang="en-US" dirty="0" smtClean="0">
              <a:effectLst/>
            </a:endParaRPr>
          </a:p>
          <a:p>
            <a:endParaRPr lang="en-US" dirty="0"/>
          </a:p>
        </p:txBody>
      </p:sp>
      <p:pic>
        <p:nvPicPr>
          <p:cNvPr id="6148" name="Picture 4" descr="Image result for seated with christ">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581024"/>
            <a:ext cx="4114800" cy="543877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257800" y="5334000"/>
            <a:ext cx="3048000" cy="342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Seated with Christ</a:t>
            </a:r>
            <a:endParaRPr lang="en-US" dirty="0"/>
          </a:p>
        </p:txBody>
      </p:sp>
      <p:pic>
        <p:nvPicPr>
          <p:cNvPr id="6150" name="Picture 6" descr="Image result for crucified">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0025" y="614362"/>
            <a:ext cx="4035425" cy="5438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4141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dirty="0" smtClean="0"/>
              <a:t>The Trinity of God</a:t>
            </a:r>
          </a:p>
        </p:txBody>
      </p:sp>
      <p:sp>
        <p:nvSpPr>
          <p:cNvPr id="3" name="Content Placeholder 2"/>
          <p:cNvSpPr>
            <a:spLocks noGrp="1"/>
          </p:cNvSpPr>
          <p:nvPr>
            <p:ph idx="1"/>
          </p:nvPr>
        </p:nvSpPr>
        <p:spPr>
          <a:xfrm>
            <a:off x="457200" y="1295400"/>
            <a:ext cx="8229600" cy="5257800"/>
          </a:xfrm>
        </p:spPr>
        <p:txBody>
          <a:bodyPr rtlCol="0">
            <a:normAutofit/>
          </a:bodyPr>
          <a:lstStyle/>
          <a:p>
            <a:pPr fontAlgn="auto">
              <a:spcAft>
                <a:spcPts val="0"/>
              </a:spcAft>
              <a:buFont typeface="Arial" pitchFamily="34" charset="0"/>
              <a:buChar char="•"/>
              <a:defRPr/>
            </a:pPr>
            <a:r>
              <a:rPr lang="en-US" dirty="0" smtClean="0"/>
              <a:t>God has existed eternally as three (3) persons in one: The Father, The Son, and The Holy Spirit. Each person of the trinity is fully God, </a:t>
            </a:r>
            <a:endParaRPr lang="en-US" dirty="0" smtClean="0"/>
          </a:p>
          <a:p>
            <a:pPr marL="0" indent="0" fontAlgn="auto">
              <a:spcAft>
                <a:spcPts val="0"/>
              </a:spcAft>
              <a:buNone/>
              <a:defRPr/>
            </a:pPr>
            <a:endParaRPr lang="en-US" dirty="0" smtClean="0"/>
          </a:p>
          <a:p>
            <a:pPr fontAlgn="auto">
              <a:spcAft>
                <a:spcPts val="0"/>
              </a:spcAft>
              <a:buFont typeface="Arial" pitchFamily="34" charset="0"/>
              <a:buChar char="•"/>
              <a:defRPr/>
            </a:pPr>
            <a:r>
              <a:rPr lang="en-US" dirty="0" smtClean="0"/>
              <a:t>THERE </a:t>
            </a:r>
            <a:r>
              <a:rPr lang="en-US" dirty="0" smtClean="0"/>
              <a:t>IS ONLY ONE GOD</a:t>
            </a:r>
          </a:p>
          <a:p>
            <a:pPr marL="457200" lvl="1" indent="0" fontAlgn="auto">
              <a:spcAft>
                <a:spcPts val="0"/>
              </a:spcAft>
              <a:buNone/>
              <a:defRPr/>
            </a:pPr>
            <a:endParaRPr lang="en-US" sz="1700" i="1" dirty="0" smtClean="0"/>
          </a:p>
        </p:txBody>
      </p:sp>
      <p:pic>
        <p:nvPicPr>
          <p:cNvPr id="2050" name="Picture 2" descr="Image result for god the father, son, and holy spirit">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3048000"/>
            <a:ext cx="3505200" cy="32798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9940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dirty="0" smtClean="0"/>
              <a:t>Holy Spirit Has always Been Here </a:t>
            </a:r>
            <a:endParaRPr lang="en-US" altLang="en-US" dirty="0" smtClean="0"/>
          </a:p>
        </p:txBody>
      </p:sp>
      <p:sp>
        <p:nvSpPr>
          <p:cNvPr id="3" name="Content Placeholder 2"/>
          <p:cNvSpPr>
            <a:spLocks noGrp="1"/>
          </p:cNvSpPr>
          <p:nvPr>
            <p:ph idx="1"/>
          </p:nvPr>
        </p:nvSpPr>
        <p:spPr>
          <a:xfrm>
            <a:off x="304800" y="1406437"/>
            <a:ext cx="3581400" cy="5105400"/>
          </a:xfrm>
        </p:spPr>
        <p:txBody>
          <a:bodyPr rtlCol="0">
            <a:noAutofit/>
          </a:bodyPr>
          <a:lstStyle/>
          <a:p>
            <a:pPr marL="0" indent="0" algn="ctr" fontAlgn="auto">
              <a:spcAft>
                <a:spcPts val="0"/>
              </a:spcAft>
              <a:buNone/>
              <a:defRPr/>
            </a:pPr>
            <a:r>
              <a:rPr lang="en-US" sz="2000" dirty="0" smtClean="0"/>
              <a:t>  </a:t>
            </a:r>
            <a:r>
              <a:rPr lang="en-US" dirty="0" smtClean="0"/>
              <a:t>     Has </a:t>
            </a:r>
            <a:r>
              <a:rPr lang="en-US" dirty="0" smtClean="0"/>
              <a:t>always been part of the redemptive work of </a:t>
            </a:r>
            <a:r>
              <a:rPr lang="en-US" dirty="0" smtClean="0"/>
              <a:t>Salvation</a:t>
            </a:r>
          </a:p>
          <a:p>
            <a:pPr marL="0" indent="0" algn="ctr" fontAlgn="auto">
              <a:spcAft>
                <a:spcPts val="0"/>
              </a:spcAft>
              <a:buNone/>
              <a:defRPr/>
            </a:pPr>
            <a:endParaRPr lang="en-US" dirty="0" smtClean="0"/>
          </a:p>
          <a:p>
            <a:pPr marL="0" lvl="1" indent="0" algn="ctr">
              <a:buNone/>
              <a:defRPr/>
            </a:pPr>
            <a:r>
              <a:rPr lang="en-US" sz="2400" b="1" dirty="0">
                <a:solidFill>
                  <a:srgbClr val="FF0000"/>
                </a:solidFill>
              </a:rPr>
              <a:t>Luke 1:35 “The Holy Spirit will come on you, and the power of the Most High will overshadow you. So the holy one to be born will be called</a:t>
            </a:r>
            <a:r>
              <a:rPr lang="en-US" sz="2400" b="1" baseline="30000" dirty="0">
                <a:solidFill>
                  <a:srgbClr val="FF0000"/>
                </a:solidFill>
              </a:rPr>
              <a:t>[</a:t>
            </a:r>
            <a:r>
              <a:rPr lang="en-US" sz="2400" b="1" baseline="30000" dirty="0">
                <a:solidFill>
                  <a:srgbClr val="FF0000"/>
                </a:solidFill>
                <a:hlinkClick r:id="rId2" action="ppaction://hlinkfile" tooltip="See footnote a"/>
              </a:rPr>
              <a:t>a</a:t>
            </a:r>
            <a:r>
              <a:rPr lang="en-US" sz="2400" b="1" baseline="30000" dirty="0">
                <a:solidFill>
                  <a:srgbClr val="FF0000"/>
                </a:solidFill>
              </a:rPr>
              <a:t>]</a:t>
            </a:r>
            <a:r>
              <a:rPr lang="en-US" sz="2400" b="1" dirty="0">
                <a:solidFill>
                  <a:srgbClr val="FF0000"/>
                </a:solidFill>
              </a:rPr>
              <a:t> the Son of God.</a:t>
            </a:r>
          </a:p>
          <a:p>
            <a:pPr marL="0" indent="0" algn="ctr" fontAlgn="auto">
              <a:spcAft>
                <a:spcPts val="0"/>
              </a:spcAft>
              <a:buNone/>
              <a:defRPr/>
            </a:pPr>
            <a:endParaRPr lang="en-US" dirty="0" smtClean="0"/>
          </a:p>
          <a:p>
            <a:pPr fontAlgn="auto">
              <a:spcBef>
                <a:spcPts val="0"/>
              </a:spcBef>
              <a:spcAft>
                <a:spcPts val="0"/>
              </a:spcAft>
              <a:buFont typeface="Arial" pitchFamily="34" charset="0"/>
              <a:buChar char="•"/>
              <a:defRPr/>
            </a:pPr>
            <a:endParaRPr lang="en-US" sz="2000" dirty="0" smtClean="0"/>
          </a:p>
          <a:p>
            <a:pPr lvl="1" fontAlgn="auto">
              <a:spcAft>
                <a:spcPts val="0"/>
              </a:spcAft>
              <a:buFont typeface="Arial" pitchFamily="34" charset="0"/>
              <a:buChar char="–"/>
              <a:defRPr/>
            </a:pPr>
            <a:endParaRPr lang="en-US" sz="1600" dirty="0" smtClean="0"/>
          </a:p>
        </p:txBody>
      </p:sp>
      <p:pic>
        <p:nvPicPr>
          <p:cNvPr id="3074" name="Picture 2" descr="Image result for salvation">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91000" y="1828800"/>
            <a:ext cx="4648200" cy="4061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2140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Jesus and Sending the Spirit of Truth</a:t>
            </a:r>
            <a:endParaRPr lang="en-US" dirty="0"/>
          </a:p>
        </p:txBody>
      </p:sp>
      <p:sp>
        <p:nvSpPr>
          <p:cNvPr id="3" name="Content Placeholder 2"/>
          <p:cNvSpPr>
            <a:spLocks noGrp="1"/>
          </p:cNvSpPr>
          <p:nvPr>
            <p:ph idx="1"/>
          </p:nvPr>
        </p:nvSpPr>
        <p:spPr>
          <a:xfrm>
            <a:off x="457200" y="1600200"/>
            <a:ext cx="3352800" cy="4525963"/>
          </a:xfrm>
        </p:spPr>
        <p:txBody>
          <a:bodyPr/>
          <a:lstStyle/>
          <a:p>
            <a:pPr marL="514350" indent="-514350">
              <a:buFont typeface="+mj-lt"/>
              <a:buAutoNum type="arabicPeriod"/>
            </a:pPr>
            <a:r>
              <a:rPr lang="en-US" dirty="0" smtClean="0"/>
              <a:t>Regeneration of believers and give of life </a:t>
            </a:r>
            <a:r>
              <a:rPr lang="en-US" b="1" dirty="0" smtClean="0"/>
              <a:t>(Jon 20:22)</a:t>
            </a:r>
          </a:p>
          <a:p>
            <a:pPr marL="514350" indent="-514350">
              <a:buFont typeface="+mj-lt"/>
              <a:buAutoNum type="arabicPeriod"/>
            </a:pPr>
            <a:endParaRPr lang="en-US" dirty="0" smtClean="0"/>
          </a:p>
          <a:p>
            <a:pPr marL="514350" indent="-514350">
              <a:buFont typeface="+mj-lt"/>
              <a:buAutoNum type="arabicPeriod"/>
            </a:pPr>
            <a:r>
              <a:rPr lang="en-US" dirty="0" smtClean="0"/>
              <a:t>Empower Believers </a:t>
            </a:r>
            <a:r>
              <a:rPr lang="en-US" b="1" dirty="0" smtClean="0"/>
              <a:t>(Acts 1:4-5)</a:t>
            </a:r>
            <a:endParaRPr lang="en-US" dirty="0"/>
          </a:p>
        </p:txBody>
      </p:sp>
      <p:pic>
        <p:nvPicPr>
          <p:cNvPr id="5124" name="Picture 4" descr="Image result for empowered by the holy spirit">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2209800"/>
            <a:ext cx="4857750" cy="2571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5038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4000" dirty="0" smtClean="0"/>
              <a:t>Receive The Holy Spirit and Fire</a:t>
            </a:r>
            <a:endParaRPr lang="en-US" sz="4000" dirty="0"/>
          </a:p>
        </p:txBody>
      </p:sp>
      <p:sp>
        <p:nvSpPr>
          <p:cNvPr id="3" name="Content Placeholder 2"/>
          <p:cNvSpPr>
            <a:spLocks noGrp="1"/>
          </p:cNvSpPr>
          <p:nvPr>
            <p:ph idx="1"/>
          </p:nvPr>
        </p:nvSpPr>
        <p:spPr>
          <a:xfrm>
            <a:off x="457200" y="1066800"/>
            <a:ext cx="8229600" cy="5410200"/>
          </a:xfrm>
        </p:spPr>
        <p:txBody>
          <a:bodyPr/>
          <a:lstStyle/>
          <a:p>
            <a:r>
              <a:rPr lang="en-US" sz="2800" dirty="0" smtClean="0"/>
              <a:t>Matthew </a:t>
            </a:r>
            <a:r>
              <a:rPr lang="en-US" sz="3600" b="1" dirty="0" smtClean="0">
                <a:solidFill>
                  <a:srgbClr val="C00000"/>
                </a:solidFill>
              </a:rPr>
              <a:t>3</a:t>
            </a:r>
            <a:r>
              <a:rPr lang="en-US" sz="3600" b="1" dirty="0" smtClean="0"/>
              <a:t>:11</a:t>
            </a:r>
            <a:r>
              <a:rPr lang="en-US" sz="3600" dirty="0" smtClean="0">
                <a:solidFill>
                  <a:srgbClr val="002060"/>
                </a:solidFill>
              </a:rPr>
              <a:t> - </a:t>
            </a:r>
            <a:r>
              <a:rPr lang="en-US" sz="2800" dirty="0" smtClean="0"/>
              <a:t>He will baptize you with the Holy Spirit and fire</a:t>
            </a:r>
          </a:p>
          <a:p>
            <a:r>
              <a:rPr lang="en-US" sz="2800" dirty="0" smtClean="0">
                <a:solidFill>
                  <a:srgbClr val="002060"/>
                </a:solidFill>
              </a:rPr>
              <a:t>Marc </a:t>
            </a:r>
            <a:r>
              <a:rPr lang="en-US" sz="3600" b="1" dirty="0" smtClean="0">
                <a:solidFill>
                  <a:srgbClr val="C00000"/>
                </a:solidFill>
              </a:rPr>
              <a:t>1</a:t>
            </a:r>
            <a:r>
              <a:rPr lang="en-US" sz="3600" b="1" dirty="0" smtClean="0">
                <a:solidFill>
                  <a:srgbClr val="002060"/>
                </a:solidFill>
              </a:rPr>
              <a:t>:8 </a:t>
            </a:r>
            <a:r>
              <a:rPr lang="en-US" sz="2800" dirty="0" smtClean="0">
                <a:solidFill>
                  <a:srgbClr val="002060"/>
                </a:solidFill>
              </a:rPr>
              <a:t>- </a:t>
            </a:r>
            <a:r>
              <a:rPr lang="en-US" sz="2800" dirty="0" smtClean="0"/>
              <a:t>He will baptize you with the Holy Spirit.”</a:t>
            </a:r>
          </a:p>
          <a:p>
            <a:r>
              <a:rPr lang="en-US" sz="2800" dirty="0" smtClean="0">
                <a:solidFill>
                  <a:srgbClr val="002060"/>
                </a:solidFill>
              </a:rPr>
              <a:t>Luke </a:t>
            </a:r>
            <a:r>
              <a:rPr lang="en-US" sz="3600" b="1" dirty="0" smtClean="0">
                <a:solidFill>
                  <a:srgbClr val="C00000"/>
                </a:solidFill>
              </a:rPr>
              <a:t>3</a:t>
            </a:r>
            <a:r>
              <a:rPr lang="en-US" sz="3600" b="1" dirty="0" smtClean="0">
                <a:solidFill>
                  <a:srgbClr val="002060"/>
                </a:solidFill>
              </a:rPr>
              <a:t>:16</a:t>
            </a:r>
            <a:r>
              <a:rPr lang="en-US" sz="3600" dirty="0" smtClean="0">
                <a:solidFill>
                  <a:srgbClr val="002060"/>
                </a:solidFill>
              </a:rPr>
              <a:t> </a:t>
            </a:r>
            <a:r>
              <a:rPr lang="en-US" sz="2800" dirty="0" smtClean="0">
                <a:solidFill>
                  <a:srgbClr val="002060"/>
                </a:solidFill>
              </a:rPr>
              <a:t>- </a:t>
            </a:r>
            <a:r>
              <a:rPr lang="en-US" sz="2800" dirty="0" smtClean="0"/>
              <a:t>He will baptize you with the Holy Spirit and fire</a:t>
            </a:r>
          </a:p>
          <a:p>
            <a:r>
              <a:rPr lang="en-US" sz="2800" dirty="0" smtClean="0">
                <a:solidFill>
                  <a:srgbClr val="002060"/>
                </a:solidFill>
              </a:rPr>
              <a:t>John </a:t>
            </a:r>
            <a:r>
              <a:rPr lang="en-US" sz="3600" b="1" dirty="0" smtClean="0">
                <a:solidFill>
                  <a:srgbClr val="C00000"/>
                </a:solidFill>
              </a:rPr>
              <a:t>1:</a:t>
            </a:r>
            <a:r>
              <a:rPr lang="en-US" sz="3600" b="1" dirty="0" smtClean="0"/>
              <a:t>33</a:t>
            </a:r>
            <a:r>
              <a:rPr lang="en-US" sz="3600" dirty="0" smtClean="0">
                <a:solidFill>
                  <a:srgbClr val="002060"/>
                </a:solidFill>
              </a:rPr>
              <a:t> </a:t>
            </a:r>
            <a:r>
              <a:rPr lang="en-US" sz="2800" dirty="0" smtClean="0">
                <a:solidFill>
                  <a:srgbClr val="002060"/>
                </a:solidFill>
              </a:rPr>
              <a:t>- </a:t>
            </a:r>
            <a:r>
              <a:rPr lang="en-US" sz="2800" dirty="0" smtClean="0"/>
              <a:t>And I myself did not know him, but the one who sent me to baptize with water told me, ‘The man on whom you see the Spirit come down and remain is the one who will baptize with the Holy Spirit.’</a:t>
            </a:r>
            <a:endParaRPr lang="en-US" sz="2800" dirty="0">
              <a:solidFill>
                <a:srgbClr val="002060"/>
              </a:solidFill>
            </a:endParaRPr>
          </a:p>
        </p:txBody>
      </p:sp>
    </p:spTree>
    <p:extLst>
      <p:ext uri="{BB962C8B-B14F-4D97-AF65-F5344CB8AC3E}">
        <p14:creationId xmlns:p14="http://schemas.microsoft.com/office/powerpoint/2010/main" val="3412664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rtlCol="0">
            <a:normAutofit fontScale="90000"/>
          </a:bodyPr>
          <a:lstStyle/>
          <a:p>
            <a:pPr fontAlgn="auto">
              <a:spcAft>
                <a:spcPts val="0"/>
              </a:spcAft>
              <a:defRPr/>
            </a:pPr>
            <a:r>
              <a:rPr lang="en-US" dirty="0" smtClean="0"/>
              <a:t>Mission and Purpose of the Holy Spirit</a:t>
            </a:r>
          </a:p>
        </p:txBody>
      </p:sp>
      <p:sp>
        <p:nvSpPr>
          <p:cNvPr id="6" name="Content Placeholder 2"/>
          <p:cNvSpPr txBox="1">
            <a:spLocks/>
          </p:cNvSpPr>
          <p:nvPr/>
        </p:nvSpPr>
        <p:spPr>
          <a:xfrm>
            <a:off x="457200" y="1447800"/>
            <a:ext cx="3962400" cy="518160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lvl="1" indent="-514350">
              <a:buFont typeface="Arial" panose="020B0604020202020204" pitchFamily="34" charset="0"/>
              <a:buNone/>
              <a:defRPr/>
            </a:pPr>
            <a:endParaRPr lang="en-US" dirty="0" smtClean="0"/>
          </a:p>
          <a:p>
            <a:pPr marL="514350" lvl="1" indent="-514350">
              <a:buFont typeface="+mj-lt"/>
              <a:buAutoNum type="arabicPeriod"/>
              <a:defRPr/>
            </a:pPr>
            <a:r>
              <a:rPr lang="en-US" sz="3400" dirty="0" smtClean="0"/>
              <a:t>He will bring to the unbelieving world convincing conviction of sin, righteousness, and judgment to come ( John 16:7-11).</a:t>
            </a:r>
          </a:p>
          <a:p>
            <a:pPr marL="514350" lvl="1" indent="-514350">
              <a:buFont typeface="+mj-lt"/>
              <a:buAutoNum type="arabicPeriod"/>
              <a:defRPr/>
            </a:pPr>
            <a:endParaRPr lang="en-US" sz="3400" dirty="0" smtClean="0"/>
          </a:p>
          <a:p>
            <a:pPr marL="514350" lvl="1" indent="-514350">
              <a:buFont typeface="+mj-lt"/>
              <a:buAutoNum type="arabicPeriod"/>
              <a:defRPr/>
            </a:pPr>
            <a:r>
              <a:rPr lang="en-US" sz="3400" dirty="0" smtClean="0"/>
              <a:t>He will bring full knowledge of the saving truth in Jesus' teaching ( John 14:26 ; 15:26);</a:t>
            </a:r>
          </a:p>
          <a:p>
            <a:pPr marL="514350" lvl="1" indent="-514350">
              <a:buFont typeface="+mj-lt"/>
              <a:buAutoNum type="arabicPeriod"/>
              <a:defRPr/>
            </a:pPr>
            <a:endParaRPr lang="en-US" sz="3400" dirty="0" smtClean="0"/>
          </a:p>
          <a:p>
            <a:pPr marL="514350" lvl="1" indent="-514350">
              <a:buFont typeface="+mj-lt"/>
              <a:buAutoNum type="arabicPeriod"/>
              <a:defRPr/>
            </a:pPr>
            <a:r>
              <a:rPr lang="en-US" sz="3400" dirty="0" smtClean="0"/>
              <a:t>He will empower Christian believers for witness to the good news of salvation ( Luke 24:49 ; 46-48; Acts 1:8 ).</a:t>
            </a:r>
          </a:p>
          <a:p>
            <a:pPr>
              <a:buFont typeface="Arial" panose="020B0604020202020204" pitchFamily="34" charset="0"/>
              <a:buNone/>
              <a:defRPr/>
            </a:pPr>
            <a:endParaRPr lang="en-US" dirty="0"/>
          </a:p>
        </p:txBody>
      </p:sp>
      <p:pic>
        <p:nvPicPr>
          <p:cNvPr id="8" name="Picture 2" descr="Image result for empowered by the holy spirit">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953000" y="1981200"/>
            <a:ext cx="3657600"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1792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15: 26- 27</a:t>
            </a:r>
            <a:endParaRPr lang="en-US" dirty="0"/>
          </a:p>
        </p:txBody>
      </p:sp>
      <p:sp>
        <p:nvSpPr>
          <p:cNvPr id="3" name="Content Placeholder 2"/>
          <p:cNvSpPr>
            <a:spLocks noGrp="1"/>
          </p:cNvSpPr>
          <p:nvPr>
            <p:ph idx="1"/>
          </p:nvPr>
        </p:nvSpPr>
        <p:spPr/>
        <p:txBody>
          <a:bodyPr/>
          <a:lstStyle/>
          <a:p>
            <a:pPr marL="0" indent="0">
              <a:buNone/>
            </a:pPr>
            <a:r>
              <a:rPr lang="en-US" sz="3600" baseline="30000" dirty="0" smtClean="0"/>
              <a:t> 26 </a:t>
            </a:r>
            <a:r>
              <a:rPr lang="en-US" sz="3600" dirty="0" smtClean="0"/>
              <a:t>“When the Advocate comes, whom I will send to you from the Father—the Spirit of truth who goes out from the Father—he will testify about me. </a:t>
            </a:r>
            <a:r>
              <a:rPr lang="en-US" sz="3600" baseline="30000" dirty="0" smtClean="0"/>
              <a:t>27 </a:t>
            </a:r>
            <a:r>
              <a:rPr lang="en-US" sz="3600" dirty="0" smtClean="0"/>
              <a:t>And you also must testify, for you have been with me from the beginning.</a:t>
            </a:r>
            <a:endParaRPr lang="en-US" sz="3600" dirty="0"/>
          </a:p>
        </p:txBody>
      </p:sp>
    </p:spTree>
    <p:extLst>
      <p:ext uri="{BB962C8B-B14F-4D97-AF65-F5344CB8AC3E}">
        <p14:creationId xmlns:p14="http://schemas.microsoft.com/office/powerpoint/2010/main" val="2710732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Placeholder 2"/>
          <p:cNvSpPr>
            <a:spLocks noGrp="1"/>
          </p:cNvSpPr>
          <p:nvPr>
            <p:ph type="body" idx="1"/>
          </p:nvPr>
        </p:nvSpPr>
        <p:spPr>
          <a:xfrm>
            <a:off x="457200" y="457200"/>
            <a:ext cx="4040188" cy="639763"/>
          </a:xfrm>
        </p:spPr>
        <p:txBody>
          <a:bodyPr/>
          <a:lstStyle/>
          <a:p>
            <a:r>
              <a:rPr lang="en-US" altLang="en-US" smtClean="0"/>
              <a:t>Mission: What will de done</a:t>
            </a:r>
          </a:p>
        </p:txBody>
      </p:sp>
      <p:sp>
        <p:nvSpPr>
          <p:cNvPr id="4" name="Content Placeholder 3"/>
          <p:cNvSpPr>
            <a:spLocks noGrp="1"/>
          </p:cNvSpPr>
          <p:nvPr>
            <p:ph sz="half" idx="2"/>
          </p:nvPr>
        </p:nvSpPr>
        <p:spPr>
          <a:xfrm>
            <a:off x="457200" y="1143000"/>
            <a:ext cx="4040188" cy="4983163"/>
          </a:xfrm>
        </p:spPr>
        <p:txBody>
          <a:bodyPr rtlCol="0">
            <a:normAutofit fontScale="92500" lnSpcReduction="10000"/>
          </a:bodyPr>
          <a:lstStyle/>
          <a:p>
            <a:pPr marL="457200" indent="-457200" fontAlgn="auto">
              <a:spcAft>
                <a:spcPts val="0"/>
              </a:spcAft>
              <a:buFont typeface="+mj-lt"/>
              <a:buAutoNum type="arabicPeriod"/>
              <a:defRPr/>
            </a:pPr>
            <a:r>
              <a:rPr lang="en-US" b="1" i="1" dirty="0" smtClean="0">
                <a:solidFill>
                  <a:schemeClr val="bg2">
                    <a:lumMod val="10000"/>
                  </a:schemeClr>
                </a:solidFill>
              </a:rPr>
              <a:t>Sent by Jesus</a:t>
            </a:r>
          </a:p>
          <a:p>
            <a:pPr marL="457200" indent="-457200" fontAlgn="auto">
              <a:spcAft>
                <a:spcPts val="0"/>
              </a:spcAft>
              <a:buFont typeface="+mj-lt"/>
              <a:buAutoNum type="arabicPeriod"/>
              <a:defRPr/>
            </a:pPr>
            <a:r>
              <a:rPr lang="en-US" b="1" i="1" dirty="0" smtClean="0">
                <a:solidFill>
                  <a:schemeClr val="bg2">
                    <a:lumMod val="10000"/>
                  </a:schemeClr>
                </a:solidFill>
              </a:rPr>
              <a:t>Comes from the Father</a:t>
            </a:r>
          </a:p>
          <a:p>
            <a:pPr marL="457200" indent="-457200" fontAlgn="auto">
              <a:spcAft>
                <a:spcPts val="0"/>
              </a:spcAft>
              <a:buFont typeface="+mj-lt"/>
              <a:buAutoNum type="arabicPeriod"/>
              <a:defRPr/>
            </a:pPr>
            <a:r>
              <a:rPr lang="en-US" b="1" i="1" dirty="0" smtClean="0">
                <a:solidFill>
                  <a:schemeClr val="bg2">
                    <a:lumMod val="10000"/>
                  </a:schemeClr>
                </a:solidFill>
              </a:rPr>
              <a:t>Testify and glorify Christ</a:t>
            </a:r>
          </a:p>
          <a:p>
            <a:pPr fontAlgn="auto">
              <a:spcAft>
                <a:spcPts val="0"/>
              </a:spcAft>
              <a:buFont typeface="Arial" pitchFamily="34" charset="0"/>
              <a:buChar char="•"/>
              <a:defRPr/>
            </a:pPr>
            <a:endParaRPr lang="en-US" i="1" dirty="0" smtClean="0">
              <a:solidFill>
                <a:schemeClr val="bg2">
                  <a:lumMod val="10000"/>
                </a:schemeClr>
              </a:solidFill>
            </a:endParaRPr>
          </a:p>
          <a:p>
            <a:pPr marL="457200" indent="-457200" fontAlgn="auto">
              <a:spcAft>
                <a:spcPts val="0"/>
              </a:spcAft>
              <a:buFont typeface="+mj-lt"/>
              <a:buAutoNum type="alphaUcPeriod"/>
              <a:defRPr/>
            </a:pPr>
            <a:r>
              <a:rPr lang="en-US" dirty="0" smtClean="0"/>
              <a:t>Convicts the world of </a:t>
            </a:r>
            <a:r>
              <a:rPr lang="en-US" b="1" dirty="0" smtClean="0">
                <a:solidFill>
                  <a:srgbClr val="FF0000"/>
                </a:solidFill>
              </a:rPr>
              <a:t>sin</a:t>
            </a:r>
            <a:r>
              <a:rPr lang="en-US" dirty="0" smtClean="0"/>
              <a:t>, because they do not believe in Jesus</a:t>
            </a:r>
          </a:p>
          <a:p>
            <a:pPr marL="457200" indent="-457200" fontAlgn="auto">
              <a:spcAft>
                <a:spcPts val="0"/>
              </a:spcAft>
              <a:buFont typeface="+mj-lt"/>
              <a:buAutoNum type="alphaUcPeriod"/>
              <a:defRPr/>
            </a:pPr>
            <a:r>
              <a:rPr lang="en-US" dirty="0" smtClean="0"/>
              <a:t>Convicts the world of </a:t>
            </a:r>
            <a:r>
              <a:rPr lang="en-US" b="1" dirty="0" smtClean="0">
                <a:solidFill>
                  <a:srgbClr val="FF0000"/>
                </a:solidFill>
              </a:rPr>
              <a:t>righteousness</a:t>
            </a:r>
            <a:r>
              <a:rPr lang="en-US" dirty="0" smtClean="0"/>
              <a:t>: Jesus goes to the Father, and see Him no more</a:t>
            </a:r>
          </a:p>
          <a:p>
            <a:pPr marL="457200" indent="-457200" fontAlgn="auto">
              <a:spcAft>
                <a:spcPts val="0"/>
              </a:spcAft>
              <a:buFont typeface="+mj-lt"/>
              <a:buAutoNum type="alphaUcPeriod"/>
              <a:defRPr/>
            </a:pPr>
            <a:r>
              <a:rPr lang="en-US" dirty="0" smtClean="0"/>
              <a:t>Convicts the world of </a:t>
            </a:r>
            <a:r>
              <a:rPr lang="en-US" b="1" dirty="0" smtClean="0">
                <a:solidFill>
                  <a:srgbClr val="FF0000"/>
                </a:solidFill>
              </a:rPr>
              <a:t>judgment</a:t>
            </a:r>
            <a:r>
              <a:rPr lang="en-US" dirty="0" smtClean="0"/>
              <a:t> because the ruler of this world is judged</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p:txBody>
      </p:sp>
      <p:sp>
        <p:nvSpPr>
          <p:cNvPr id="7172" name="Text Placeholder 4"/>
          <p:cNvSpPr>
            <a:spLocks noGrp="1"/>
          </p:cNvSpPr>
          <p:nvPr>
            <p:ph type="body" sz="quarter" idx="3"/>
          </p:nvPr>
        </p:nvSpPr>
        <p:spPr>
          <a:xfrm>
            <a:off x="4648200" y="457200"/>
            <a:ext cx="4041775" cy="639763"/>
          </a:xfrm>
        </p:spPr>
        <p:txBody>
          <a:bodyPr/>
          <a:lstStyle/>
          <a:p>
            <a:r>
              <a:rPr lang="en-US" altLang="en-US" smtClean="0"/>
              <a:t>Purpose: How</a:t>
            </a:r>
          </a:p>
        </p:txBody>
      </p:sp>
      <p:sp>
        <p:nvSpPr>
          <p:cNvPr id="6" name="Content Placeholder 5"/>
          <p:cNvSpPr>
            <a:spLocks noGrp="1"/>
          </p:cNvSpPr>
          <p:nvPr>
            <p:ph sz="quarter" idx="4"/>
          </p:nvPr>
        </p:nvSpPr>
        <p:spPr>
          <a:xfrm>
            <a:off x="4645025" y="1143000"/>
            <a:ext cx="4041775" cy="4983163"/>
          </a:xfrm>
        </p:spPr>
        <p:txBody>
          <a:bodyPr rtlCol="0">
            <a:normAutofit fontScale="77500" lnSpcReduction="20000"/>
          </a:bodyPr>
          <a:lstStyle/>
          <a:p>
            <a:pPr marL="457200" indent="-457200" fontAlgn="auto">
              <a:spcAft>
                <a:spcPts val="0"/>
              </a:spcAft>
              <a:buFont typeface="+mj-lt"/>
              <a:buAutoNum type="alphaUcPeriod"/>
              <a:defRPr/>
            </a:pPr>
            <a:r>
              <a:rPr lang="en-US" b="1" dirty="0" smtClean="0">
                <a:solidFill>
                  <a:srgbClr val="FF0000"/>
                </a:solidFill>
              </a:rPr>
              <a:t>He will guide us into all truth</a:t>
            </a:r>
            <a:r>
              <a:rPr lang="en-US" dirty="0" smtClean="0"/>
              <a:t>.</a:t>
            </a:r>
          </a:p>
          <a:p>
            <a:pPr lvl="1" fontAlgn="auto">
              <a:spcAft>
                <a:spcPts val="0"/>
              </a:spcAft>
              <a:buFont typeface="Arial" pitchFamily="34" charset="0"/>
              <a:buChar char="–"/>
              <a:defRPr/>
            </a:pPr>
            <a:r>
              <a:rPr lang="en-US" dirty="0" smtClean="0"/>
              <a:t>Remind us what Jesus said  and did so we won’t stumble or be offended (e.g. Mt 5:29)</a:t>
            </a:r>
          </a:p>
          <a:p>
            <a:pPr lvl="1" fontAlgn="auto">
              <a:spcAft>
                <a:spcPts val="0"/>
              </a:spcAft>
              <a:buFont typeface="Arial" pitchFamily="34" charset="0"/>
              <a:buChar char="–"/>
              <a:defRPr/>
            </a:pPr>
            <a:r>
              <a:rPr lang="en-US" dirty="0" smtClean="0"/>
              <a:t>For He will not speak on His own </a:t>
            </a:r>
            <a:r>
              <a:rPr lang="en-US" i="1" dirty="0" smtClean="0"/>
              <a:t>authority,</a:t>
            </a:r>
            <a:r>
              <a:rPr lang="en-US" dirty="0" smtClean="0"/>
              <a:t> but whatever He hears He will speak. </a:t>
            </a:r>
          </a:p>
          <a:p>
            <a:pPr lvl="1" fontAlgn="auto">
              <a:spcAft>
                <a:spcPts val="0"/>
              </a:spcAft>
              <a:buFont typeface="Arial" pitchFamily="34" charset="0"/>
              <a:buChar char="–"/>
              <a:defRPr/>
            </a:pPr>
            <a:r>
              <a:rPr lang="en-US" dirty="0" smtClean="0"/>
              <a:t>For He will take of what is Jesus’ and declare </a:t>
            </a:r>
            <a:r>
              <a:rPr lang="en-US" i="1" dirty="0" smtClean="0"/>
              <a:t>it</a:t>
            </a:r>
            <a:r>
              <a:rPr lang="en-US" dirty="0" smtClean="0"/>
              <a:t> to us. </a:t>
            </a:r>
          </a:p>
          <a:p>
            <a:pPr marL="457200" indent="-457200" fontAlgn="auto">
              <a:spcAft>
                <a:spcPts val="0"/>
              </a:spcAft>
              <a:buFont typeface="+mj-lt"/>
              <a:buAutoNum type="alphaUcPeriod"/>
              <a:defRPr/>
            </a:pPr>
            <a:r>
              <a:rPr lang="en-US" b="1" dirty="0" smtClean="0">
                <a:solidFill>
                  <a:srgbClr val="FF0000"/>
                </a:solidFill>
              </a:rPr>
              <a:t>Not speaking on His own but everything He hears. </a:t>
            </a:r>
          </a:p>
          <a:p>
            <a:pPr lvl="1" fontAlgn="auto">
              <a:spcAft>
                <a:spcPts val="0"/>
              </a:spcAft>
              <a:buFont typeface="Arial" pitchFamily="34" charset="0"/>
              <a:buChar char="–"/>
              <a:defRPr/>
            </a:pPr>
            <a:r>
              <a:rPr lang="en-US" dirty="0" smtClean="0"/>
              <a:t>Will Glorify Jesus</a:t>
            </a:r>
          </a:p>
          <a:p>
            <a:pPr lvl="1" fontAlgn="auto">
              <a:spcAft>
                <a:spcPts val="0"/>
              </a:spcAft>
              <a:buFont typeface="Arial" pitchFamily="34" charset="0"/>
              <a:buChar char="–"/>
              <a:defRPr/>
            </a:pPr>
            <a:r>
              <a:rPr lang="en-US" dirty="0" smtClean="0"/>
              <a:t>He will take of what is Jesus’ and declare </a:t>
            </a:r>
            <a:r>
              <a:rPr lang="en-US" i="1" dirty="0" smtClean="0"/>
              <a:t>it</a:t>
            </a:r>
            <a:r>
              <a:rPr lang="en-US" dirty="0" smtClean="0"/>
              <a:t> to  us.</a:t>
            </a:r>
            <a:endParaRPr lang="en-US" dirty="0" smtClean="0">
              <a:solidFill>
                <a:srgbClr val="FF0000"/>
              </a:solidFill>
            </a:endParaRPr>
          </a:p>
          <a:p>
            <a:pPr lvl="1" fontAlgn="auto">
              <a:spcAft>
                <a:spcPts val="0"/>
              </a:spcAft>
              <a:buFont typeface="Arial" pitchFamily="34" charset="0"/>
              <a:buChar char="–"/>
              <a:defRPr/>
            </a:pPr>
            <a:endParaRPr lang="en-US" dirty="0" smtClean="0"/>
          </a:p>
          <a:p>
            <a:pPr marL="457200" indent="-457200" fontAlgn="auto">
              <a:spcAft>
                <a:spcPts val="0"/>
              </a:spcAft>
              <a:buFont typeface="+mj-lt"/>
              <a:buAutoNum type="alphaUcPeriod"/>
              <a:defRPr/>
            </a:pPr>
            <a:r>
              <a:rPr lang="en-US" b="1" dirty="0" smtClean="0">
                <a:solidFill>
                  <a:srgbClr val="FF0000"/>
                </a:solidFill>
              </a:rPr>
              <a:t>He will let me known all things to come.</a:t>
            </a:r>
          </a:p>
          <a:p>
            <a:pPr lvl="1" fontAlgn="auto">
              <a:spcAft>
                <a:spcPts val="0"/>
              </a:spcAft>
              <a:buFont typeface="Arial" pitchFamily="34" charset="0"/>
              <a:buChar char="–"/>
              <a:defRPr/>
            </a:pPr>
            <a:r>
              <a:rPr lang="en-US" dirty="0" smtClean="0"/>
              <a:t>All things that the Father has are Mine. Therefore I said that He will take of Mine and declare </a:t>
            </a:r>
            <a:r>
              <a:rPr lang="en-US" i="1" dirty="0" smtClean="0"/>
              <a:t>it</a:t>
            </a:r>
            <a:r>
              <a:rPr lang="en-US" dirty="0" smtClean="0"/>
              <a:t> to you.</a:t>
            </a:r>
            <a:r>
              <a:rPr lang="en-US" baseline="30000" dirty="0" smtClean="0"/>
              <a:t>[</a:t>
            </a:r>
            <a:r>
              <a:rPr lang="en-US" baseline="30000" dirty="0" smtClean="0">
                <a:hlinkClick r:id="rId3" action="ppaction://hlinkfile" tooltip="See footnote c"/>
              </a:rPr>
              <a:t>c</a:t>
            </a:r>
            <a:r>
              <a:rPr lang="en-US" baseline="30000" dirty="0" smtClean="0"/>
              <a:t>]</a:t>
            </a:r>
            <a:endParaRPr lang="en-US" dirty="0" smtClean="0"/>
          </a:p>
          <a:p>
            <a:pPr fontAlgn="auto">
              <a:spcAft>
                <a:spcPts val="0"/>
              </a:spcAft>
              <a:buFont typeface="Arial" pitchFamily="34" charset="0"/>
              <a:buChar char="•"/>
              <a:defRPr/>
            </a:pPr>
            <a:endParaRPr lang="en-US" dirty="0" smtClean="0"/>
          </a:p>
        </p:txBody>
      </p:sp>
      <p:sp>
        <p:nvSpPr>
          <p:cNvPr id="19" name="Bent Arrow 18"/>
          <p:cNvSpPr/>
          <p:nvPr/>
        </p:nvSpPr>
        <p:spPr>
          <a:xfrm>
            <a:off x="4038600" y="1371600"/>
            <a:ext cx="609600" cy="14478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20" name="Left-Up Arrow 19"/>
          <p:cNvSpPr/>
          <p:nvPr/>
        </p:nvSpPr>
        <p:spPr>
          <a:xfrm>
            <a:off x="4267200" y="3581400"/>
            <a:ext cx="914400" cy="762000"/>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Left-Right Arrow 20"/>
          <p:cNvSpPr/>
          <p:nvPr/>
        </p:nvSpPr>
        <p:spPr>
          <a:xfrm>
            <a:off x="4038600" y="5410200"/>
            <a:ext cx="1219200" cy="3048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extLst>
      <p:ext uri="{BB962C8B-B14F-4D97-AF65-F5344CB8AC3E}">
        <p14:creationId xmlns:p14="http://schemas.microsoft.com/office/powerpoint/2010/main" val="3088731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229600" cy="639762"/>
          </a:xfrm>
        </p:spPr>
        <p:txBody>
          <a:bodyPr/>
          <a:lstStyle/>
          <a:p>
            <a:r>
              <a:rPr lang="en-US" altLang="en-US" sz="3200" b="1" dirty="0" smtClean="0"/>
              <a:t>Convicts of Sin Through the Word of Truth</a:t>
            </a:r>
          </a:p>
        </p:txBody>
      </p:sp>
      <p:sp>
        <p:nvSpPr>
          <p:cNvPr id="3" name="Content Placeholder 2"/>
          <p:cNvSpPr>
            <a:spLocks noGrp="1"/>
          </p:cNvSpPr>
          <p:nvPr>
            <p:ph idx="1"/>
          </p:nvPr>
        </p:nvSpPr>
        <p:spPr>
          <a:xfrm>
            <a:off x="457200" y="1066800"/>
            <a:ext cx="8229600" cy="5410200"/>
          </a:xfrm>
        </p:spPr>
        <p:txBody>
          <a:bodyPr rtlCol="0">
            <a:normAutofit fontScale="85000" lnSpcReduction="10000"/>
          </a:bodyPr>
          <a:lstStyle/>
          <a:p>
            <a:pPr fontAlgn="auto">
              <a:spcAft>
                <a:spcPts val="0"/>
              </a:spcAft>
              <a:buFont typeface="Arial" pitchFamily="34" charset="0"/>
              <a:buChar char="•"/>
              <a:defRPr/>
            </a:pPr>
            <a:r>
              <a:rPr lang="en-US" sz="3800" dirty="0" smtClean="0">
                <a:solidFill>
                  <a:srgbClr val="FF0000"/>
                </a:solidFill>
              </a:rPr>
              <a:t>No one is seeking God, he found us first. </a:t>
            </a:r>
            <a:r>
              <a:rPr lang="en-US" sz="2800" dirty="0" smtClean="0"/>
              <a:t>“There is none righteous, no, not one; </a:t>
            </a:r>
            <a:r>
              <a:rPr lang="en-US" sz="2800" baseline="30000" dirty="0" smtClean="0"/>
              <a:t> </a:t>
            </a:r>
            <a:r>
              <a:rPr lang="en-US" sz="2800" dirty="0" smtClean="0"/>
              <a:t>There is none who understands; There is none who seeks after God. </a:t>
            </a:r>
            <a:r>
              <a:rPr lang="en-US" sz="2800" baseline="30000" dirty="0" smtClean="0"/>
              <a:t> </a:t>
            </a:r>
            <a:r>
              <a:rPr lang="en-US" sz="2800" dirty="0" smtClean="0"/>
              <a:t>They have all turned aside; They have together become unprofitable; There is none who does good, no, not one.” (Rom 3:10-12)</a:t>
            </a:r>
            <a:endParaRPr lang="en-US" sz="3800" dirty="0" smtClean="0"/>
          </a:p>
          <a:p>
            <a:pPr fontAlgn="auto">
              <a:spcAft>
                <a:spcPts val="0"/>
              </a:spcAft>
              <a:buFont typeface="Arial" pitchFamily="34" charset="0"/>
              <a:buChar char="•"/>
              <a:defRPr/>
            </a:pPr>
            <a:r>
              <a:rPr lang="en-US" sz="3800" dirty="0" smtClean="0">
                <a:solidFill>
                  <a:srgbClr val="FF0000"/>
                </a:solidFill>
              </a:rPr>
              <a:t>Convinced of Wrong: </a:t>
            </a:r>
            <a:r>
              <a:rPr lang="en-US" sz="2900" dirty="0" smtClean="0"/>
              <a:t>“Come now, and let us reason together,” Says the </a:t>
            </a:r>
            <a:r>
              <a:rPr lang="en-US" sz="2900" cap="small" dirty="0" smtClean="0"/>
              <a:t>Lord</a:t>
            </a:r>
            <a:r>
              <a:rPr lang="en-US" sz="2900" dirty="0" smtClean="0"/>
              <a:t>, “Though your sins are like scarlet, They shall be as white as snow; Though they are red like crimson, They shall be as wool ( Isaiah 1:18)</a:t>
            </a:r>
          </a:p>
          <a:p>
            <a:pPr fontAlgn="auto">
              <a:spcAft>
                <a:spcPts val="0"/>
              </a:spcAft>
              <a:buFont typeface="Arial" pitchFamily="34" charset="0"/>
              <a:buChar char="•"/>
              <a:defRPr/>
            </a:pPr>
            <a:r>
              <a:rPr lang="en-US" sz="3800" dirty="0" smtClean="0">
                <a:solidFill>
                  <a:srgbClr val="FF0000"/>
                </a:solidFill>
              </a:rPr>
              <a:t>Speak in ways we can understand: </a:t>
            </a:r>
            <a:r>
              <a:rPr lang="en-US" sz="2900" dirty="0" smtClean="0"/>
              <a:t>The teaching of your word gives light, so even the simple can understand (Psalm 119:130)</a:t>
            </a:r>
          </a:p>
          <a:p>
            <a:pPr fontAlgn="auto">
              <a:spcAft>
                <a:spcPts val="0"/>
              </a:spcAft>
              <a:buFont typeface="Arial" pitchFamily="34" charset="0"/>
              <a:buChar char="•"/>
              <a:defRPr/>
            </a:pPr>
            <a:r>
              <a:rPr lang="en-US" sz="3800" dirty="0" smtClean="0">
                <a:solidFill>
                  <a:srgbClr val="FF0000"/>
                </a:solidFill>
              </a:rPr>
              <a:t>Speaks and lead us to all truth</a:t>
            </a:r>
            <a:r>
              <a:rPr lang="en-US" sz="3800" dirty="0" smtClean="0"/>
              <a:t> (john 16)</a:t>
            </a:r>
          </a:p>
          <a:p>
            <a:pPr fontAlgn="auto">
              <a:spcAft>
                <a:spcPts val="0"/>
              </a:spcAft>
              <a:buFont typeface="Arial" pitchFamily="34" charset="0"/>
              <a:buChar char="•"/>
              <a:defRPr/>
            </a:pPr>
            <a:endParaRPr lang="en-US" dirty="0" smtClean="0"/>
          </a:p>
        </p:txBody>
      </p:sp>
    </p:spTree>
    <p:extLst>
      <p:ext uri="{BB962C8B-B14F-4D97-AF65-F5344CB8AC3E}">
        <p14:creationId xmlns:p14="http://schemas.microsoft.com/office/powerpoint/2010/main" val="1010499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1476</Words>
  <Application>Microsoft Office PowerPoint</Application>
  <PresentationFormat>On-screen Show (4:3)</PresentationFormat>
  <Paragraphs>118</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The mission and purpose of the Holy Spirit</vt:lpstr>
      <vt:lpstr>The Trinity of God</vt:lpstr>
      <vt:lpstr>Holy Spirit Has always Been Here </vt:lpstr>
      <vt:lpstr>Jesus and Sending the Spirit of Truth</vt:lpstr>
      <vt:lpstr>Receive The Holy Spirit and Fire</vt:lpstr>
      <vt:lpstr>Mission and Purpose of the Holy Spirit</vt:lpstr>
      <vt:lpstr>John 15: 26- 27</vt:lpstr>
      <vt:lpstr>PowerPoint Presentation</vt:lpstr>
      <vt:lpstr>Convicts of Sin Through the Word of Truth</vt:lpstr>
      <vt:lpstr>Convicts of Sin Through the Word of Truth</vt:lpstr>
      <vt:lpstr>Convicts of Sin Through the Word of Truth</vt:lpstr>
      <vt:lpstr>Righteousness - Jesus goes to the Father</vt:lpstr>
      <vt:lpstr>Righteousness - Jesus goes to the Father</vt:lpstr>
      <vt:lpstr>Judgment – The ruler of this world is judged </vt:lpstr>
      <vt:lpstr>Judgment - Be Careful</vt:lpstr>
      <vt:lpstr>PowerPoint Presentation</vt:lpstr>
    </vt:vector>
  </TitlesOfParts>
  <Company>DHHS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mission and purpose of the Holy Spirit</dc:title>
  <dc:creator>Windows User</dc:creator>
  <cp:lastModifiedBy>Windows User</cp:lastModifiedBy>
  <cp:revision>4</cp:revision>
  <dcterms:created xsi:type="dcterms:W3CDTF">2017-04-12T21:10:52Z</dcterms:created>
  <dcterms:modified xsi:type="dcterms:W3CDTF">2017-04-12T21:45:41Z</dcterms:modified>
</cp:coreProperties>
</file>